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24384000" cy="13716000"/>
  <p:notesSz cx="6858000" cy="9144000"/>
  <p:defaultTextStyle>
    <a:lvl1pPr algn="ctr" defTabSz="825500">
      <a:defRPr sz="5600">
        <a:latin typeface="Gill Sans"/>
        <a:ea typeface="Gill Sans"/>
        <a:cs typeface="Gill Sans"/>
        <a:sym typeface="Gill Sans"/>
      </a:defRPr>
    </a:lvl1pPr>
    <a:lvl2pPr indent="342900" algn="ctr" defTabSz="825500">
      <a:defRPr sz="5600">
        <a:latin typeface="Gill Sans"/>
        <a:ea typeface="Gill Sans"/>
        <a:cs typeface="Gill Sans"/>
        <a:sym typeface="Gill Sans"/>
      </a:defRPr>
    </a:lvl2pPr>
    <a:lvl3pPr indent="685800" algn="ctr" defTabSz="825500">
      <a:defRPr sz="5600">
        <a:latin typeface="Gill Sans"/>
        <a:ea typeface="Gill Sans"/>
        <a:cs typeface="Gill Sans"/>
        <a:sym typeface="Gill Sans"/>
      </a:defRPr>
    </a:lvl3pPr>
    <a:lvl4pPr indent="1028700" algn="ctr" defTabSz="825500">
      <a:defRPr sz="5600">
        <a:latin typeface="Gill Sans"/>
        <a:ea typeface="Gill Sans"/>
        <a:cs typeface="Gill Sans"/>
        <a:sym typeface="Gill Sans"/>
      </a:defRPr>
    </a:lvl4pPr>
    <a:lvl5pPr indent="1371600" algn="ctr" defTabSz="825500">
      <a:defRPr sz="5600">
        <a:latin typeface="Gill Sans"/>
        <a:ea typeface="Gill Sans"/>
        <a:cs typeface="Gill Sans"/>
        <a:sym typeface="Gill Sans"/>
      </a:defRPr>
    </a:lvl5pPr>
    <a:lvl6pPr indent="1714500" algn="ctr" defTabSz="825500">
      <a:defRPr sz="5600">
        <a:latin typeface="Gill Sans"/>
        <a:ea typeface="Gill Sans"/>
        <a:cs typeface="Gill Sans"/>
        <a:sym typeface="Gill Sans"/>
      </a:defRPr>
    </a:lvl6pPr>
    <a:lvl7pPr indent="2057400" algn="ctr" defTabSz="825500">
      <a:defRPr sz="5600">
        <a:latin typeface="Gill Sans"/>
        <a:ea typeface="Gill Sans"/>
        <a:cs typeface="Gill Sans"/>
        <a:sym typeface="Gill Sans"/>
      </a:defRPr>
    </a:lvl7pPr>
    <a:lvl8pPr indent="2400300" algn="ctr" defTabSz="825500">
      <a:defRPr sz="5600">
        <a:latin typeface="Gill Sans"/>
        <a:ea typeface="Gill Sans"/>
        <a:cs typeface="Gill Sans"/>
        <a:sym typeface="Gill Sans"/>
      </a:defRPr>
    </a:lvl8pPr>
    <a:lvl9pPr indent="2743200" algn="ctr" defTabSz="825500">
      <a:defRPr sz="5600">
        <a:latin typeface="Gill Sans"/>
        <a:ea typeface="Gill Sans"/>
        <a:cs typeface="Gill Sans"/>
        <a:sym typeface="Gill San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474" y="-10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xmlns="" val="197175329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825500">
      <a:defRPr sz="3000">
        <a:latin typeface="Lucida Grande"/>
        <a:ea typeface="Lucida Grande"/>
        <a:cs typeface="Lucida Grande"/>
        <a:sym typeface="Lucida Grande"/>
      </a:defRPr>
    </a:lvl1pPr>
    <a:lvl2pPr indent="228600" defTabSz="825500">
      <a:defRPr sz="3000">
        <a:latin typeface="Lucida Grande"/>
        <a:ea typeface="Lucida Grande"/>
        <a:cs typeface="Lucida Grande"/>
        <a:sym typeface="Lucida Grande"/>
      </a:defRPr>
    </a:lvl2pPr>
    <a:lvl3pPr indent="457200" defTabSz="825500">
      <a:defRPr sz="3000">
        <a:latin typeface="Lucida Grande"/>
        <a:ea typeface="Lucida Grande"/>
        <a:cs typeface="Lucida Grande"/>
        <a:sym typeface="Lucida Grande"/>
      </a:defRPr>
    </a:lvl3pPr>
    <a:lvl4pPr indent="685800" defTabSz="825500">
      <a:defRPr sz="3000">
        <a:latin typeface="Lucida Grande"/>
        <a:ea typeface="Lucida Grande"/>
        <a:cs typeface="Lucida Grande"/>
        <a:sym typeface="Lucida Grande"/>
      </a:defRPr>
    </a:lvl4pPr>
    <a:lvl5pPr indent="914400" defTabSz="825500">
      <a:defRPr sz="3000">
        <a:latin typeface="Lucida Grande"/>
        <a:ea typeface="Lucida Grande"/>
        <a:cs typeface="Lucida Grande"/>
        <a:sym typeface="Lucida Grande"/>
      </a:defRPr>
    </a:lvl5pPr>
    <a:lvl6pPr indent="1143000" defTabSz="825500">
      <a:defRPr sz="3000">
        <a:latin typeface="Lucida Grande"/>
        <a:ea typeface="Lucida Grande"/>
        <a:cs typeface="Lucida Grande"/>
        <a:sym typeface="Lucida Grande"/>
      </a:defRPr>
    </a:lvl6pPr>
    <a:lvl7pPr indent="1371600" defTabSz="825500">
      <a:defRPr sz="3000">
        <a:latin typeface="Lucida Grande"/>
        <a:ea typeface="Lucida Grande"/>
        <a:cs typeface="Lucida Grande"/>
        <a:sym typeface="Lucida Grande"/>
      </a:defRPr>
    </a:lvl7pPr>
    <a:lvl8pPr indent="1600200" defTabSz="825500">
      <a:defRPr sz="3000">
        <a:latin typeface="Lucida Grande"/>
        <a:ea typeface="Lucida Grande"/>
        <a:cs typeface="Lucida Grande"/>
        <a:sym typeface="Lucida Grande"/>
      </a:defRPr>
    </a:lvl8pPr>
    <a:lvl9pPr indent="1828800" defTabSz="825500">
      <a:defRPr sz="30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-87513" y="12055490"/>
            <a:ext cx="24533626" cy="1721216"/>
          </a:xfrm>
          <a:prstGeom prst="rect">
            <a:avLst/>
          </a:prstGeom>
          <a:solidFill>
            <a:srgbClr val="F7F7F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defTabSz="584200">
              <a:defRPr sz="39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10584854" y="2305050"/>
            <a:ext cx="13176846" cy="4635500"/>
          </a:xfrm>
          <a:prstGeom prst="rect">
            <a:avLst/>
          </a:prstGeom>
        </p:spPr>
        <p:txBody>
          <a:bodyPr/>
          <a:lstStyle>
            <a:lvl1pPr algn="ctr" defTabSz="825500">
              <a:defRPr sz="11600" b="0">
                <a:solidFill>
                  <a:srgbClr val="444444"/>
                </a:solidFill>
                <a:latin typeface="Colaborate-Light"/>
                <a:ea typeface="Colaborate-Light"/>
                <a:cs typeface="Colaborate-Light"/>
                <a:sym typeface="Colaborate-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1600">
                <a:solidFill>
                  <a:srgbClr val="444444"/>
                </a:solidFill>
              </a:rPr>
              <a:t>Title Text</a:t>
            </a:r>
          </a:p>
        </p:txBody>
      </p:sp>
      <p:sp>
        <p:nvSpPr>
          <p:cNvPr id="25" name="Shape 25"/>
          <p:cNvSpPr/>
          <p:nvPr/>
        </p:nvSpPr>
        <p:spPr>
          <a:xfrm>
            <a:off x="-12383466" y="-4819314"/>
            <a:ext cx="24569771" cy="12"/>
          </a:xfrm>
          <a:prstGeom prst="line">
            <a:avLst/>
          </a:prstGeom>
          <a:ln w="12700">
            <a:solidFill>
              <a:srgbClr val="C0C0C0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" name="Shape 26"/>
          <p:cNvSpPr/>
          <p:nvPr/>
        </p:nvSpPr>
        <p:spPr>
          <a:xfrm flipV="1">
            <a:off x="148469" y="12058927"/>
            <a:ext cx="24493463" cy="1"/>
          </a:xfrm>
          <a:prstGeom prst="line">
            <a:avLst/>
          </a:prstGeom>
          <a:ln w="25400">
            <a:solidFill>
              <a:srgbClr val="F1F3F4"/>
            </a:solidFill>
            <a:miter lim="400000"/>
          </a:ln>
        </p:spPr>
        <p:txBody>
          <a:bodyPr lIns="0" tIns="0" rIns="0" bIns="0" anchor="ctr"/>
          <a:lstStyle/>
          <a:p>
            <a:pPr lvl="0"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-74814" y="302366"/>
            <a:ext cx="24533626" cy="1721216"/>
          </a:xfrm>
          <a:prstGeom prst="rect">
            <a:avLst/>
          </a:prstGeom>
          <a:solidFill>
            <a:srgbClr val="F7F7F8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defTabSz="584200">
              <a:defRPr sz="39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" name="Shape 28"/>
          <p:cNvSpPr/>
          <p:nvPr/>
        </p:nvSpPr>
        <p:spPr>
          <a:xfrm flipV="1">
            <a:off x="-67432" y="2017874"/>
            <a:ext cx="24493464" cy="1"/>
          </a:xfrm>
          <a:prstGeom prst="line">
            <a:avLst/>
          </a:prstGeom>
          <a:ln w="25400">
            <a:solidFill>
              <a:srgbClr val="F1F3F4"/>
            </a:solidFill>
            <a:miter lim="400000"/>
          </a:ln>
        </p:spPr>
        <p:txBody>
          <a:bodyPr lIns="0" tIns="0" rIns="0" bIns="0" anchor="ctr"/>
          <a:lstStyle/>
          <a:p>
            <a:pPr lvl="0"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" name="Shape 29"/>
          <p:cNvSpPr/>
          <p:nvPr/>
        </p:nvSpPr>
        <p:spPr>
          <a:xfrm flipV="1">
            <a:off x="-54732" y="290674"/>
            <a:ext cx="24493464" cy="1"/>
          </a:xfrm>
          <a:prstGeom prst="line">
            <a:avLst/>
          </a:prstGeom>
          <a:ln w="25400">
            <a:solidFill>
              <a:srgbClr val="F1F3F4"/>
            </a:solidFill>
            <a:miter lim="400000"/>
          </a:ln>
        </p:spPr>
        <p:txBody>
          <a:bodyPr lIns="0" tIns="0" rIns="0" bIns="0" anchor="ctr"/>
          <a:lstStyle/>
          <a:p>
            <a:pPr lvl="0"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35" name="Group 35"/>
          <p:cNvGrpSpPr/>
          <p:nvPr/>
        </p:nvGrpSpPr>
        <p:grpSpPr>
          <a:xfrm>
            <a:off x="20573891" y="12623998"/>
            <a:ext cx="2774969" cy="609601"/>
            <a:chOff x="0" y="0"/>
            <a:chExt cx="2774968" cy="609600"/>
          </a:xfrm>
        </p:grpSpPr>
        <p:pic>
          <p:nvPicPr>
            <p:cNvPr id="30" name="2.png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1612900" y="25399"/>
              <a:ext cx="635000" cy="558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1" name="3.png"/>
            <p:cNvPicPr/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2139968" y="12699"/>
              <a:ext cx="635001" cy="558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2" name="5.png"/>
            <p:cNvPicPr/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0" y="6349"/>
              <a:ext cx="635000" cy="571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" name="6.png"/>
            <p:cNvPicPr/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1076334" y="44450"/>
              <a:ext cx="635001" cy="546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4" name="7.png"/>
            <p:cNvPicPr/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552450" y="0"/>
              <a:ext cx="635000" cy="609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7170" name="Picture 2" descr="Z:\Marketing\Logos\2015 Company Logo\Digilent-Logo2015-color-400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12649200"/>
            <a:ext cx="3810000" cy="600075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7400" b="1">
                <a:solidFill>
                  <a:srgbClr val="176036"/>
                </a:solidFill>
              </a:rPr>
              <a:t>Title Text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Body Level One</a:t>
            </a:r>
          </a:p>
          <a:p>
            <a:pPr lvl="1">
              <a:defRPr sz="1800"/>
            </a:pPr>
            <a:r>
              <a:rPr sz="8400"/>
              <a:t>Body Level Two</a:t>
            </a:r>
          </a:p>
          <a:p>
            <a:pPr lvl="2">
              <a:defRPr sz="1800"/>
            </a:pPr>
            <a:r>
              <a:rPr sz="8400"/>
              <a:t>Body Level Three</a:t>
            </a:r>
          </a:p>
          <a:p>
            <a:pPr lvl="3">
              <a:defRPr sz="1800"/>
            </a:pPr>
            <a:r>
              <a:rPr sz="8400"/>
              <a:t>Body Level Four</a:t>
            </a:r>
          </a:p>
          <a:p>
            <a:pPr lvl="4">
              <a:defRPr sz="1800"/>
            </a:pPr>
            <a:r>
              <a:rPr sz="8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bg>
      <p:bgPr>
        <a:solidFill>
          <a:srgbClr val="0834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 anchor="ctr"/>
          <a:lstStyle>
            <a:lvl1pPr algn="ctr">
              <a:defRPr sz="11200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1200" b="1">
                <a:solidFill>
                  <a:srgbClr val="FFFFFF"/>
                </a:solidFill>
              </a:rPr>
              <a:t>Title Text</a:t>
            </a:r>
          </a:p>
        </p:txBody>
      </p:sp>
      <p:pic>
        <p:nvPicPr>
          <p:cNvPr id="46" name="image3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048000" y="12675163"/>
            <a:ext cx="18288003" cy="1031382"/>
          </a:xfrm>
          <a:prstGeom prst="rect">
            <a:avLst/>
          </a:prstGeom>
          <a:ln w="12700">
            <a:miter lim="400000"/>
          </a:ln>
          <a:effectLst>
            <a:outerShdw blurRad="355600" dir="20090706" rotWithShape="0">
              <a:srgbClr val="000000">
                <a:alpha val="70000"/>
              </a:srgbClr>
            </a:outerShdw>
          </a:effectLst>
        </p:spPr>
      </p:pic>
      <p:sp>
        <p:nvSpPr>
          <p:cNvPr id="47" name="Shape 47"/>
          <p:cNvSpPr/>
          <p:nvPr/>
        </p:nvSpPr>
        <p:spPr>
          <a:xfrm>
            <a:off x="3558514" y="12984711"/>
            <a:ext cx="2836597" cy="490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sz="2400">
                <a:solidFill>
                  <a:srgbClr val="B6B6B6"/>
                </a:solidFill>
                <a:latin typeface="Helvetica Neue UltraLight"/>
                <a:ea typeface="Helvetica Neue UltraLight"/>
                <a:cs typeface="Helvetica Neue UltraLight"/>
                <a:sym typeface="Helvetica Neue Ultra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B6B6B6"/>
                </a:solidFill>
              </a:rPr>
              <a:t>INTERNAL AUDIENCE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3983385" y="65598"/>
            <a:ext cx="15609096" cy="3036096"/>
          </a:xfrm>
          <a:prstGeom prst="rect">
            <a:avLst/>
          </a:prstGeom>
        </p:spPr>
        <p:txBody>
          <a:bodyPr anchor="ctr"/>
          <a:lstStyle>
            <a:lvl1pPr>
              <a:defRPr sz="8400" b="0">
                <a:solidFill>
                  <a:srgbClr val="000000"/>
                </a:solidFill>
                <a:latin typeface="Exo DemiBold"/>
                <a:ea typeface="Exo DemiBold"/>
                <a:cs typeface="Exo DemiBold"/>
                <a:sym typeface="Exo DemiBold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4188515" y="2262474"/>
            <a:ext cx="15198835" cy="2618384"/>
          </a:xfrm>
          <a:prstGeom prst="rect">
            <a:avLst/>
          </a:prstGeom>
        </p:spPr>
        <p:txBody>
          <a:bodyPr anchor="ctr"/>
          <a:lstStyle>
            <a:lvl1pPr marL="543277" indent="-543277">
              <a:buSzPct val="75000"/>
              <a:buChar char="•"/>
              <a:defRPr sz="4400">
                <a:latin typeface="Exo ExtraLight"/>
                <a:ea typeface="Exo ExtraLight"/>
                <a:cs typeface="Exo ExtraLight"/>
                <a:sym typeface="Exo ExtraLight"/>
              </a:defRPr>
            </a:lvl1pPr>
            <a:lvl2pPr marL="987777" indent="-543277">
              <a:buSzPct val="75000"/>
              <a:buChar char="•"/>
              <a:defRPr sz="4400">
                <a:latin typeface="Exo ExtraLight"/>
                <a:ea typeface="Exo ExtraLight"/>
                <a:cs typeface="Exo ExtraLight"/>
                <a:sym typeface="Exo ExtraLight"/>
              </a:defRPr>
            </a:lvl2pPr>
            <a:lvl3pPr marL="1432277" indent="-543277">
              <a:buSzPct val="75000"/>
              <a:buChar char="•"/>
              <a:defRPr sz="4400">
                <a:latin typeface="Exo ExtraLight"/>
                <a:ea typeface="Exo ExtraLight"/>
                <a:cs typeface="Exo ExtraLight"/>
                <a:sym typeface="Exo ExtraLight"/>
              </a:defRPr>
            </a:lvl3pPr>
            <a:lvl4pPr marL="1876777" indent="-543277">
              <a:buSzPct val="75000"/>
              <a:buChar char="•"/>
              <a:defRPr sz="4400">
                <a:latin typeface="Exo ExtraLight"/>
                <a:ea typeface="Exo ExtraLight"/>
                <a:cs typeface="Exo ExtraLight"/>
                <a:sym typeface="Exo ExtraLight"/>
              </a:defRPr>
            </a:lvl4pPr>
            <a:lvl5pPr marL="2321277" indent="-543277">
              <a:buSzPct val="75000"/>
              <a:buChar char="•"/>
              <a:defRPr sz="4400">
                <a:latin typeface="Exo ExtraLight"/>
                <a:ea typeface="Exo ExtraLight"/>
                <a:cs typeface="Exo ExtraLight"/>
                <a:sym typeface="Exo ExtraLight"/>
              </a:defRPr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  <p:pic>
        <p:nvPicPr>
          <p:cNvPr id="51" name="image3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048000" y="12683064"/>
            <a:ext cx="18288003" cy="1031381"/>
          </a:xfrm>
          <a:prstGeom prst="rect">
            <a:avLst/>
          </a:prstGeom>
          <a:ln w="12700">
            <a:miter lim="400000"/>
          </a:ln>
          <a:effectLst>
            <a:outerShdw blurRad="355600" dist="177800" dir="20959218" rotWithShape="0">
              <a:srgbClr val="000000">
                <a:alpha val="70000"/>
              </a:srgbClr>
            </a:outerShdw>
          </a:effectLst>
        </p:spPr>
      </p:pic>
      <p:sp>
        <p:nvSpPr>
          <p:cNvPr id="52" name="Shape 52"/>
          <p:cNvSpPr/>
          <p:nvPr/>
        </p:nvSpPr>
        <p:spPr>
          <a:xfrm>
            <a:off x="3558514" y="12984711"/>
            <a:ext cx="2836597" cy="490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584200">
              <a:defRPr sz="2400">
                <a:solidFill>
                  <a:srgbClr val="B6B6B6"/>
                </a:solidFill>
                <a:latin typeface="Helvetica Neue UltraLight"/>
                <a:ea typeface="Helvetica Neue UltraLight"/>
                <a:cs typeface="Helvetica Neue UltraLight"/>
                <a:sym typeface="Helvetica Neue Ultra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B6B6B6"/>
                </a:solidFill>
              </a:rPr>
              <a:t>INTERNAL AUDIENCE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0A2DF-178C-4764-A779-BB2F230072B6}" type="datetimeFigureOut">
              <a:rPr lang="en-US"/>
              <a:pPr>
                <a:defRPr/>
              </a:pPr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91CEE-5FE4-42FC-9286-942BB742F2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289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E4DDDC"/>
            </a:gs>
          </a:gsLst>
          <a:lin ang="12981456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833937" y="0"/>
            <a:ext cx="14716126" cy="6947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7400" b="1">
                <a:solidFill>
                  <a:srgbClr val="176036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833937" y="7072312"/>
            <a:ext cx="14716126" cy="6192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8400"/>
              <a:t>Body Level One</a:t>
            </a:r>
          </a:p>
          <a:p>
            <a:pPr lvl="1">
              <a:defRPr sz="1800"/>
            </a:pPr>
            <a:r>
              <a:rPr sz="8400"/>
              <a:t>Body Level Two</a:t>
            </a:r>
          </a:p>
          <a:p>
            <a:pPr lvl="2">
              <a:defRPr sz="1800"/>
            </a:pPr>
            <a:r>
              <a:rPr sz="8400"/>
              <a:t>Body Level Three</a:t>
            </a:r>
          </a:p>
          <a:p>
            <a:pPr lvl="3">
              <a:defRPr sz="1800"/>
            </a:pPr>
            <a:r>
              <a:rPr sz="8400"/>
              <a:t>Body Level Four</a:t>
            </a:r>
          </a:p>
          <a:p>
            <a:pPr lvl="4">
              <a:defRPr sz="1800"/>
            </a:pPr>
            <a:r>
              <a:rPr sz="8400"/>
              <a:t>Body Level Five</a:t>
            </a:r>
          </a:p>
        </p:txBody>
      </p:sp>
      <p:pic>
        <p:nvPicPr>
          <p:cNvPr id="4" name="image2.jpg"/>
          <p:cNvPicPr/>
          <p:nvPr/>
        </p:nvPicPr>
        <p:blipFill>
          <a:blip r:embed="rId7" cstate="print">
            <a:extLst/>
          </a:blip>
          <a:stretch>
            <a:fillRect/>
          </a:stretch>
        </p:blipFill>
        <p:spPr>
          <a:xfrm>
            <a:off x="3048000" y="12714145"/>
            <a:ext cx="18288000" cy="1031381"/>
          </a:xfrm>
          <a:prstGeom prst="rect">
            <a:avLst/>
          </a:prstGeom>
          <a:ln w="12700">
            <a:miter lim="400000"/>
          </a:ln>
          <a:effectLst>
            <a:outerShdw blurRad="355600" dist="177800" dir="20777182" rotWithShape="0">
              <a:srgbClr val="000000">
                <a:alpha val="70000"/>
              </a:srgbClr>
            </a:outerShdw>
          </a:effectLst>
        </p:spPr>
      </p:pic>
      <p:sp>
        <p:nvSpPr>
          <p:cNvPr id="5" name="Shape 5"/>
          <p:cNvSpPr/>
          <p:nvPr/>
        </p:nvSpPr>
        <p:spPr>
          <a:xfrm>
            <a:off x="3629952" y="13056149"/>
            <a:ext cx="2693721" cy="347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defTabSz="584200">
              <a:defRPr sz="2400">
                <a:solidFill>
                  <a:srgbClr val="D7D7D7"/>
                </a:solidFill>
                <a:latin typeface="Helvetica Neue UltraLight"/>
                <a:ea typeface="Helvetica Neue UltraLight"/>
                <a:cs typeface="Helvetica Neue UltraLight"/>
                <a:sym typeface="Helvetica Neue Ultra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D7D7D7"/>
                </a:solidFill>
              </a:rPr>
              <a:t>INTERNAL AUDIENCE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62" r:id="rId5"/>
  </p:sldLayoutIdLst>
  <p:transition spd="med"/>
  <p:txStyles>
    <p:titleStyle>
      <a:lvl1pPr defTabSz="584200">
        <a:defRPr sz="7400" b="1">
          <a:solidFill>
            <a:srgbClr val="176036"/>
          </a:solidFill>
          <a:latin typeface="Exo Regular"/>
          <a:ea typeface="Exo Regular"/>
          <a:cs typeface="Exo Regular"/>
          <a:sym typeface="Exo Regular"/>
        </a:defRPr>
      </a:lvl1pPr>
      <a:lvl2pPr defTabSz="584200">
        <a:defRPr sz="7400" b="1">
          <a:solidFill>
            <a:srgbClr val="176036"/>
          </a:solidFill>
          <a:latin typeface="Exo Regular"/>
          <a:ea typeface="Exo Regular"/>
          <a:cs typeface="Exo Regular"/>
          <a:sym typeface="Exo Regular"/>
        </a:defRPr>
      </a:lvl2pPr>
      <a:lvl3pPr defTabSz="584200">
        <a:defRPr sz="7400" b="1">
          <a:solidFill>
            <a:srgbClr val="176036"/>
          </a:solidFill>
          <a:latin typeface="Exo Regular"/>
          <a:ea typeface="Exo Regular"/>
          <a:cs typeface="Exo Regular"/>
          <a:sym typeface="Exo Regular"/>
        </a:defRPr>
      </a:lvl3pPr>
      <a:lvl4pPr defTabSz="584200">
        <a:defRPr sz="7400" b="1">
          <a:solidFill>
            <a:srgbClr val="176036"/>
          </a:solidFill>
          <a:latin typeface="Exo Regular"/>
          <a:ea typeface="Exo Regular"/>
          <a:cs typeface="Exo Regular"/>
          <a:sym typeface="Exo Regular"/>
        </a:defRPr>
      </a:lvl4pPr>
      <a:lvl5pPr defTabSz="584200">
        <a:defRPr sz="7400" b="1">
          <a:solidFill>
            <a:srgbClr val="176036"/>
          </a:solidFill>
          <a:latin typeface="Exo Regular"/>
          <a:ea typeface="Exo Regular"/>
          <a:cs typeface="Exo Regular"/>
          <a:sym typeface="Exo Regular"/>
        </a:defRPr>
      </a:lvl5pPr>
      <a:lvl6pPr defTabSz="584200">
        <a:defRPr sz="7400" b="1">
          <a:solidFill>
            <a:srgbClr val="176036"/>
          </a:solidFill>
          <a:latin typeface="Exo Regular"/>
          <a:ea typeface="Exo Regular"/>
          <a:cs typeface="Exo Regular"/>
          <a:sym typeface="Exo Regular"/>
        </a:defRPr>
      </a:lvl6pPr>
      <a:lvl7pPr defTabSz="584200">
        <a:defRPr sz="7400" b="1">
          <a:solidFill>
            <a:srgbClr val="176036"/>
          </a:solidFill>
          <a:latin typeface="Exo Regular"/>
          <a:ea typeface="Exo Regular"/>
          <a:cs typeface="Exo Regular"/>
          <a:sym typeface="Exo Regular"/>
        </a:defRPr>
      </a:lvl7pPr>
      <a:lvl8pPr defTabSz="584200">
        <a:defRPr sz="7400" b="1">
          <a:solidFill>
            <a:srgbClr val="176036"/>
          </a:solidFill>
          <a:latin typeface="Exo Regular"/>
          <a:ea typeface="Exo Regular"/>
          <a:cs typeface="Exo Regular"/>
          <a:sym typeface="Exo Regular"/>
        </a:defRPr>
      </a:lvl8pPr>
      <a:lvl9pPr defTabSz="584200">
        <a:defRPr sz="7400" b="1">
          <a:solidFill>
            <a:srgbClr val="176036"/>
          </a:solidFill>
          <a:latin typeface="Exo Regular"/>
          <a:ea typeface="Exo Regular"/>
          <a:cs typeface="Exo Regular"/>
          <a:sym typeface="Exo Regular"/>
        </a:defRPr>
      </a:lvl9pPr>
    </p:titleStyle>
    <p:bodyStyle>
      <a:lvl1pPr defTabSz="584200">
        <a:defRPr sz="8400">
          <a:latin typeface="Exo Regular"/>
          <a:ea typeface="Exo Regular"/>
          <a:cs typeface="Exo Regular"/>
          <a:sym typeface="Exo Regular"/>
        </a:defRPr>
      </a:lvl1pPr>
      <a:lvl2pPr defTabSz="584200">
        <a:defRPr sz="8400">
          <a:latin typeface="Exo Regular"/>
          <a:ea typeface="Exo Regular"/>
          <a:cs typeface="Exo Regular"/>
          <a:sym typeface="Exo Regular"/>
        </a:defRPr>
      </a:lvl2pPr>
      <a:lvl3pPr defTabSz="584200">
        <a:defRPr sz="8400">
          <a:latin typeface="Exo Regular"/>
          <a:ea typeface="Exo Regular"/>
          <a:cs typeface="Exo Regular"/>
          <a:sym typeface="Exo Regular"/>
        </a:defRPr>
      </a:lvl3pPr>
      <a:lvl4pPr defTabSz="584200">
        <a:defRPr sz="8400">
          <a:latin typeface="Exo Regular"/>
          <a:ea typeface="Exo Regular"/>
          <a:cs typeface="Exo Regular"/>
          <a:sym typeface="Exo Regular"/>
        </a:defRPr>
      </a:lvl4pPr>
      <a:lvl5pPr defTabSz="584200">
        <a:defRPr sz="8400">
          <a:latin typeface="Exo Regular"/>
          <a:ea typeface="Exo Regular"/>
          <a:cs typeface="Exo Regular"/>
          <a:sym typeface="Exo Regular"/>
        </a:defRPr>
      </a:lvl5pPr>
      <a:lvl6pPr marL="3259666" indent="-1037166" defTabSz="584200">
        <a:buSzPct val="75000"/>
        <a:buChar char="•"/>
        <a:defRPr sz="8400">
          <a:latin typeface="Exo Regular"/>
          <a:ea typeface="Exo Regular"/>
          <a:cs typeface="Exo Regular"/>
          <a:sym typeface="Exo Regular"/>
        </a:defRPr>
      </a:lvl6pPr>
      <a:lvl7pPr marL="3704166" indent="-1037166" defTabSz="584200">
        <a:buSzPct val="75000"/>
        <a:buChar char="•"/>
        <a:defRPr sz="8400">
          <a:latin typeface="Exo Regular"/>
          <a:ea typeface="Exo Regular"/>
          <a:cs typeface="Exo Regular"/>
          <a:sym typeface="Exo Regular"/>
        </a:defRPr>
      </a:lvl7pPr>
      <a:lvl8pPr marL="4148666" indent="-1037166" defTabSz="584200">
        <a:buSzPct val="75000"/>
        <a:buChar char="•"/>
        <a:defRPr sz="8400">
          <a:latin typeface="Exo Regular"/>
          <a:ea typeface="Exo Regular"/>
          <a:cs typeface="Exo Regular"/>
          <a:sym typeface="Exo Regular"/>
        </a:defRPr>
      </a:lvl8pPr>
      <a:lvl9pPr marL="4593166" indent="-1037166" defTabSz="584200">
        <a:buSzPct val="75000"/>
        <a:buChar char="•"/>
        <a:defRPr sz="8400">
          <a:latin typeface="Exo Regular"/>
          <a:ea typeface="Exo Regular"/>
          <a:cs typeface="Exo Regular"/>
          <a:sym typeface="Exo Regular"/>
        </a:defRPr>
      </a:lvl9pPr>
    </p:bodyStyle>
    <p:otherStyle>
      <a:lvl1pPr algn="r" defTabSz="584200">
        <a:defRPr sz="1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algn="r" defTabSz="584200">
        <a:defRPr sz="1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algn="r" defTabSz="584200">
        <a:defRPr sz="1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algn="r" defTabSz="584200">
        <a:defRPr sz="1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algn="r" defTabSz="584200">
        <a:defRPr sz="1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algn="r" defTabSz="584200">
        <a:defRPr sz="1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algn="r" defTabSz="584200">
        <a:defRPr sz="1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algn="r" defTabSz="584200">
        <a:defRPr sz="1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algn="r" defTabSz="584200">
        <a:defRPr sz="16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127815101@N07/16983409908/in/album-72157650774599421/" TargetMode="External"/><Relationship Id="rId2" Type="http://schemas.openxmlformats.org/officeDocument/2006/relationships/hyperlink" Target="https://www.labviewmakerhub.com/doku.php?id=libraries:labview:star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abviewmakerhub.com/doku.php?id=learn:tutorials:labview:basics" TargetMode="External"/><Relationship Id="rId5" Type="http://schemas.openxmlformats.org/officeDocument/2006/relationships/hyperlink" Target="http://www.learnni.com/getting-started" TargetMode="External"/><Relationship Id="rId4" Type="http://schemas.openxmlformats.org/officeDocument/2006/relationships/hyperlink" Target="https://www.flickr.com/photos/127815101@N07/17170557031/in/album-7215765077459942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304800"/>
            <a:ext cx="81259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LabVIEW </a:t>
            </a:r>
            <a:r>
              <a:rPr lang="en-US" b="1" dirty="0" smtClean="0"/>
              <a:t>Home Bundle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1930283"/>
              </p:ext>
            </p:extLst>
          </p:nvPr>
        </p:nvGraphicFramePr>
        <p:xfrm>
          <a:off x="762000" y="7620000"/>
          <a:ext cx="7696200" cy="3216498"/>
        </p:xfrm>
        <a:graphic>
          <a:graphicData uri="http://schemas.openxmlformats.org/drawingml/2006/table">
            <a:tbl>
              <a:tblPr firstRow="1" bandRow="1">
                <a:tableStyleId>{C7B018BB-80A7-4F77-B60F-C8B233D01FF8}</a:tableStyleId>
              </a:tblPr>
              <a:tblGrid>
                <a:gridCol w="3810000"/>
                <a:gridCol w="3886200"/>
              </a:tblGrid>
              <a:tr h="643918">
                <a:tc gridSpan="2"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General</a:t>
                      </a:r>
                      <a:r>
                        <a:rPr lang="en-US" sz="3600" baseline="0" dirty="0" smtClean="0"/>
                        <a:t> Information</a:t>
                      </a:r>
                      <a:endParaRPr lang="en-US" sz="3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3600" dirty="0"/>
                    </a:p>
                  </a:txBody>
                  <a:tcPr anchor="ctr"/>
                </a:tc>
              </a:tr>
              <a:tr h="641234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Part Number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6002-549-000</a:t>
                      </a:r>
                      <a:endParaRPr lang="en-US" sz="3200" dirty="0"/>
                    </a:p>
                  </a:txBody>
                  <a:tcPr anchor="ctr"/>
                </a:tc>
              </a:tr>
              <a:tr h="645056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List Price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aseline="0" dirty="0" smtClean="0"/>
                        <a:t>$49</a:t>
                      </a:r>
                      <a:endParaRPr lang="en-US" sz="3200" baseline="0" dirty="0" smtClean="0"/>
                    </a:p>
                  </a:txBody>
                  <a:tcPr anchor="ctr"/>
                </a:tc>
              </a:tr>
              <a:tr h="645056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Academic Price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NA</a:t>
                      </a:r>
                      <a:endParaRPr lang="en-US" sz="3200" dirty="0"/>
                    </a:p>
                  </a:txBody>
                  <a:tcPr anchor="ctr"/>
                </a:tc>
              </a:tr>
              <a:tr h="641234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Distributor Discount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30%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85800" y="1295400"/>
            <a:ext cx="1760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dirty="0" smtClean="0"/>
              <a:t> </a:t>
            </a:r>
            <a:r>
              <a:rPr lang="en-US" sz="3600" dirty="0" smtClean="0"/>
              <a:t>Unique graphical programming environment for accelerated </a:t>
            </a:r>
            <a:r>
              <a:rPr lang="en-US" sz="3600" dirty="0" smtClean="0"/>
              <a:t>development</a:t>
            </a:r>
            <a:endParaRPr lang="en-US" sz="3600" dirty="0" smtClean="0"/>
          </a:p>
        </p:txBody>
      </p:sp>
      <p:sp>
        <p:nvSpPr>
          <p:cNvPr id="1026" name="AutoShape 2" descr="data:image/jpeg;base64,/9j/4AAQSkZJRgABAQAAAQABAAD/2wCEAAkGBhAQEBUQERIQFBQVGBUUFBYSEhQUFBYYFxYVFxQXFhMXGyYfFxsjGRUWIDAgJScpLCwsFR4xNjAqNSYtLCkBCQoKDgwOFA8PFywcHBwpKSwsKSwpLCwpLCkpLCwsLCksLCksLCksKSwsLCkpLCwsKSwpKSkpLCksLCksLCwsLP/AABEIAJ8BPQMBIgACEQEDEQH/xAAcAAEAAQUBAQAAAAAAAAAAAAAABgECAwUHBAj/xAA/EAACAQMCAwUHAQYEBQUAAAABAhEAAxIEISIxQQUGE1FhByMyQnGBkVIUM6Gx0fByksHhU2KCk/EVJENjov/EABcBAQEBAQAAAAAAAAAAAAAAAAABAgP/xAAXEQEBAQEAAAAAAAAAAAAAAAAAEQES/9oADAMBAAIRAxEAPwDuNKUoFKUoFKUoFKUoFKUoFKUoFKUoFKUoFKUoFKUoFKUoFKUoFQv2n94f2fTCyr4PeO7ZY4W1guxbpJgT5E+VTMmuE97O3m1mre7bZoLC1ZwZMgizBwYGVfi6fOPtNRn7I7/6+yoIuNcU7KGP7RbMRJ8Ta4QRuI8/tUw7K9rVp48W1sSAHsMHDT18NoYDbpNcnLjLbDI8CA5ae9AO7RubjKfoCAOlZb0A8QErKKLogkmM1F63J5DISflP2zR3/szvRo9SYtXkLfoJwuf9tob+FbSvmssyiJuYriBmov2yxAIYlOIAiASx5+fXedkd9NZY/d3nZF3bFxfWNhibb/BB5hTO/wCL0V3ilc17K9rpPDftIxA4jYfFlMTBt3DEkb/FvUt7N77aG/AW8qMeS3QbTH6ZQG+xNWq3tKA0qhSlKBSlKBSlKBSlKBSlKBSlKBSlKBSlKBSla7tXvBptKJvXVU88ebf5Rv8AflQbGlc17Z9q7GV0tuB+t4J+yzj/ABatR2J37v29SLl17jhtnVzzH/L8oI5gD1qwdhpWLS6pLqLcQhlYSCOorLUClKUClKUClKUClKUEU9o/bf7PozbUxcv+6XeCFP7xv8pifNhXFbj88gw5oq3VBA/WBdtbAgywkn4fuJL7Qu3DqtU5Xe2nuLc2vFttE+JkJAGXFv5Bai9kgDK18KAKrWLgZZ+VjaeFENwnEE7dOdY1GVmYAxOKwq5KNRZLHrCwQGEAydiv5x6cAD3cFUHOzcyWemVpoVWU7ECTB9NqgKDyBKAyFJs3CxPEuLwpI2IMfMY8zbdcBh4pSV3Y30Nti7bjG/EEOOgXnHpURcsTyBKy7eGxtOWaSy4NCE8mB3+L7ml1tx4jKW2YtfQ2iWPwkX4xIblwqdwOe0XvsAHyCmHY3feqAN1PiHj4Y5kDYT61S2GiQLi5yzC2/jLA+K3g83I5EBQORoK3F2HiEhTxE3lFxVVTwxd5goQBMcgefOltmAkC4M5Pu38ZIESgDzcjkQFXzirbL5HgK5MR+6JtPECCbLSYcAgyeZ6ncWuFJPwBmhROWnvYieLJPjZSTO42I+4bfsrvNqrH7i6wk4qtp4WPlY6e5M5AeXNuvOpZ2Z7XrqnG+lt94HOxeMbMfDaQ0H/DUAcncMGESqrdQMJ+cLctcpjIZGeH0mhYlTBLIAsZKNTZZmEgkLviwIUyYkE78yqu4dn+0HQ3dmc2WGxF4YgHy8QEp/8AqpDauqwDKQwPIggg/Qivm3TsI92eFOfgXA4HllZaFDKTBG5IP492g7Zv2GLWnZWEu4tObTkxJXBoQ7cQ5zNapX0PSuQ9m+1bVWoW/wCG/KTdU2TB+E+KBg07jZeYqWdne0/S3AviC5ZLcsxkpjnxLMD6xVomVK8mi7UtXlytujqeqsGH5FesGqpSlKBSlKBSlKBSvPrNfasrnddEXzYgfjzNQztn2qWUldMhuN+ppC/5eZ++NBOiY3NRvtn2gaPTyA/iv+m3uP8APy/En0rl/a/evV6r97cOP6F2X8cj95PrWp/v+zWuRLO2faRq78rbIsp/yfF925/jH6VFbjljLEsZmTvv5/X1qzKk1qKumrXUEQeR/v7VTKqZURMvZ13zOnufsmobgbdWPTkM/puA3kSDtNdcr5tuCYIMMDKnyP8AToR5Guqezbvn46DS3jFxdkkzyHwT123U9R6isbgn1KUqBSlKBSlKBUf789ufsmjdlMXLnurfnkwMsPooJ+oHnUgri/tO7xC/qzaDKVsg20U3TbLOSPFZGXeVOI/6Oe+81NREuJJESoxUoTauzIE43NiUY+XIH6VZeKhgbmDMvLx0Nly7DiVbw3bJdxiBuelZLkrs3ybxfXYuRw+8WWhgQPqfPaqAFBE3VWM2Ii+hBPCSom5wGeo2jkKwi5lK4i4XAEOTdAdT0RsxL9WB5dOXWiBgOVwAy7C0wvJAMsmBm5wmCIA2FU06yYULkSWcadsT5srWPWQwk9OnWkZmAbZZyOU2LuI+Biq7NIAUyev2oqukSdlwLudxZJstyHxWSSYZTvkeZJPnVGCsflyaAJysXsRMNKfEQTBkj4qOZBzyEyqrftg4qu7AXLUKpVjkCSTv571fcyjaQPgUFRqLMncyFiAy+Z2K/ki24zQQwaJKKl5A4H6wLlnYdXBJJ228xfJAOJJUAAbDUWciNiVEQrCAd44fucdqAJt7qoAVrFzITsATaaEUqTiQATHpuLtp5BioJbE+FcJO7LDQpMcQ/wAW3mQtsQBwQVQRNi5O/rZeEVlO20mD6VfAJ3AYrkzQTackgsw4oUyOIfUH1rHdO48RkJHETqLZQ5H4SNRGMNJBxU7gVkYHEZZKrcU3B4qBVMj3hlpQgb+Qn1AUutJHiMpOzFtQmG5+AjUAYweRxU7gczVWEqMsgGM+8HiqFUyD4hlgVIG8cgefMUVWiVDjIn90/ioRAyTF5eGEEBQNyaojiSUK5GADbmzcjeGa00kyAwP258wFQWgkBwGJEWn8ZCvVMXm5DCCAoG5NVS4NyjAHYTaPhtBniay8khgGB9fPmMV0rJnAN8Azy096FO8MklyjSeYBH8fZptOz3FtkPsYh/DMTE4su5Uwp3M/yAdG9nilLQUdTkfUn/aB9q6Jb5VGe6nZ+CCpQBXRpWlKsuXVUFmIAHMkwB9SaC+lRPtv2kaTTghCbrchjss+WXX/pBqB9te0PWamVVvCQ9E2P3IMn8x6VYOpdr96tJpQfFurkPlXib7j5fvFQPtn2q3XldMgtj9Tbt/HYfg/WoE79SZ9T/cCvYnZr8Jue6RmCZ3NlUnIDIcwJRhMRwN+kxYLdb2jdvNnduO7HzJ/16enKvPNSn/0TS6Vx49y2+Lo5V87btbJghbW6sVdCpEtILTjjvHXFtlxspdZll2Zl4goG+SqSAB+rYbTtWh5yaplW10Xdm9cui1wZi4qXbQcC+ikrk4tts64tMqW6VrtfYCX7tlMmwu3La9WOLlV2A3JgchQY8q9ekvadLbvdRrlxY8O2XZLbAgyWKDIkEDbJZB57RQ6J9PFy/YyQllCs7KMgARkUMxvyBE4sJBBrwXruTFoVZJOKghRPQAkwPvUGz7x6RbGrvWkEKrcImYDAMBPlDVrcqya/tF77+JcgtiikgRlgoQFvNoUSfSvLlQZMqWtQ1txdtzkscjBIBmJ6EHcHofqaxFqpnQd37ld7E11gEkeIoGQ5ZDlkB032I6GpHXzl2F29c0V8XkaBMt5DzJ/5SNj+eld+7E7Zt6uyLqddmWd1bqD/AF6iKzo99KUqBSlKDT97e3Bo9JcvbZxjbB6u2y7dY5n0U1wW9cYMcjcGMEhwt221xhKv7uWEg4nIjcnrtU39qfbxuajwEJw04liLbXV8Z/hzVflAKrM/M1QHT215Kq4qC7/szR1OamwOEFSCQCSRMelY1GS2ABADBQC7+Ac1iTINkbypExPKB6DHbt5mF8NrhOTiy/gvkBsGtA4ww/U0bVkA8RseBnYhmgm1cBAAWQISGG25jh/GK62Sw5OLdNRbDKtsbwLywilTG5JO81EZGYNsTOUQLy4sqD4SHQBJUgKevFvHI1vM2JDZ4ksgW7bF62ANrihlgLIlgSfKrizAEjIDLBY9/ZmOPnAUMoJ+scuVWW4jO1MIFVX090ED9Lm3chAVbhOIJ2oK6diAXtnhWAjWXF23PyNg8KB8pCjaPvVoUDdVkIpHumCXByBGFyEyQ7jbqfvftO4VigJMg2bpPzrk0AnbIQB8W0Dc23zAXxWEiHLalMRJEW2GoiIO4ML5fcKP8Q8RkLLuTeQ23LEZcN47EON4Uc4q+5AHGSoMMTeGawDwHxTvIIg+gn1oshRPiKGlmg+MmMyVlpuHEgRAGw69KopMlAQWMTYYAHbcG20tDr5dW+9BYoYAQLi5yT4b+MkfMgDy8HYgKB1ilsyZTHJiBNk+ExHyu1piSQwUg+p68xZwkkjw8mhRAfTXyo2DECWdlOxmAR6VluPGzdJVUvDHc/GqvbknlkJPT8BjuMuR+DL4FDZaa8QDuQVlrhViT0BA8ueVgQYYHhkBbyhlLNGSh7cmGABBY8x9hQll294FWNmUX7RYjhYhOIAghTkeZ61bZAAxUcKgs3gNkIEyDZ5AqQ22/PqdgFwlQAGcKIPIai0SdkcqvH1xaT1qQ9yuywzghVAHRFxUecL0E1G0gmAbZaSX8NmtsGPR7K8OLTluTuK6p3G7KxQGKuLibdm6fFQK9tWW1gVfW1YdRcgTXJe+ervNqCru7IeK2CeERzUDlI/iD13rrl1JFQXvn3d8RSRsRup8iOR/v1oOMnW561yZxQG2kk7GRPPqTP8ACtkWrw9t6FlY3QIMxdXyb9X0O35HnVdJqshvzH8f7/vnW8Gx0+ra22SmDuDsGBB2IKsCCCOhEVutR25qri3r1m1ha8Vnd1QuFNxshlmWCHhUyoAyUEQTvG8qkfdHtIW7eqBa6MUt6hRaKBj4T4OvvFZYZb0EEGROxoK6fslXS1d8LWa17wMiyRbCMsK6O7B2LrwmWwWGUyRy9up1JF+/2U9xUtlgllkRbKrcAlPFCAZq+WDlp3hhAFaq/wBu6Y2rqW7L201AIuadXm0jrxWbtq5zG/C1srBB5gACtc+u1OpRLTM91VZVQuAxUucVU3mEqpJgAtj+KDaDXJ7k6kFdRo71lSCstctW7oJQxt4loqYJIBUgSSBXm7U7fu6tnVkW7k7tbZrc6hEyLBA6GWUL0bIDpFeaz2ZDHxjiUJFxCSrKGU+FcL4sPCa6UUuMoDA8iDXt1Gus2FC2ys4W87cyXLT4tu9dte7ur4dxx5q6KVAB4Q1+ts3sEu3TIbZCbisYgHkCSJn88/XxFqxswnaY6SZMdJIAk+sD6CrS9BlLVTKsJeqZUGUvVM6xZVQtQZC9SfuF3wfRXghk224Y8x+n6jmv3FRLOrWM0H1LptSlxFuIQysAVI6g1lrkHsw79+Gf2W+3CeRPQnbP0BOzeR3611+sBWu7wdsLpNNc1Db4Lwj9THZF+7ECtgTXKvax3mRr1vRyxW2BduqhXMlpVIB22GR323HlU0QK9eN24XJ8QjK7da1dOZJJzV7ZhJB4t558ulWAZkKxW45IY+IAjgjZDkITccP261cB4mKs6XHJyY3QFdSPgPiCEEgwYHIdell5pQFslV52vp4qC2PiUXdlUqSPOJrDKl1slh5CvPDqLYuItsbsouiEUqY3M86yWi27rku+KNbbxrUjrFzZQygmAKohbe4mS7hEezcF23I+aLmyhhMhV8utFI3ZQGCwoa2fDuDcAmLkSUY8o6GgooXdkGQQBQ1l8WHQHG5wyjGNh0NW3CC4L4OUk++Q2bhciWVbxG+SgEYr16Del0w4zKFlk+/Q2nNwgmFvEbhl34V6+lZPhUBi6AgMxue8t4zwnxGlziw9Nh9DQGMAB2K8nZrwySPkbxTvsQR9hy2JpbVgAQt1M5Y+G3ioR89vFpudQQAB6URG5qHUuST4DBlOwyTBgXIaQQFHOattlWJK+GWbEKbYbT3SvyOV+JjsQZgHlQVSCSUxLMVGVo+E5G+LG2ZYyFI+p68xS8yyQcMjwKLgbT3YB4gpXiYoxJ6CB+brzRscZEqqXgbbTt4iqySTBGQ/w1Ulk4ZuqFHJ1F60WjhchOPeQpyYbnzoKsSvC2UDbC8guWyx6TbMhXAAljz5j5aovCIHiBAMibfvk8lY2llgVMggnrv6LSACFBCgFm/ZzkAATkPAHIqQTH/irF42xHhu85N4bG1cmNptAhcXH6m+XegadASFUITuzixcwYHmymxsgmSwyPSr/i2JDMxEZ+7eOSmVhNwAp6fyozBtmOUwFF9BkFB2i4kICuw6mGEx1rcmCCGAkpjcX9oteVxQ6wFBGTAn8DlQe/sXStdvKD4kA7LcKMyAfLKbEAz5867V3f0WCCuddw+ypIaPp9K6xpbWKit4uM9KUqqV5NdpQ6xXrqhFByLvn3eKMbqrIiHWPiTeR6kSSPuOtcy1OnNi5sZRuK23OR5HziY+kGvpPtnswXFO1ca7093/AA2Ns7I5lDHwP/Q/6kdRVwRxLsiaFq8VtmRijCCNiP7/AD6j7VnzrQ3/AGHptOyNdubm01kslwqltlZ3BCuTBaAOFwqzsWg7ee/2ljbNvxfFzW4p8NP2e2pLWGt3Agtr7ybXFtEYgHma05at6Oz9NbVW8S1dzW3cTxWNpWXJ1vARcRUcEBQHuDe3ckDhkPLe1+p1VzdmZmN1gC8KoPHcVWduG2AJxJgAV69F2Chg3bo3Fxcbc5LdQW28IkqcnwZ+EDdkxB3msz947WnONlrt021tpaLGbavbTwxcQn4TBbLFIuEscgrla0Gu7SuXjxnbg4QWK+7TBCciSzBdsmJO53oK6uybdxrZKkoxUlTKkgxIPlWEvWLKqF6DJlVMqxF6oWoMpeqF6xFqplQZM6oWrHlVuVBnt6hlYMpgjcf7jqK7h7M++66m2NPcPGuySd9huhPUgbg9R9K4PlXr7L7VbT3BcUkREwYO24IPmDuKmj6pcVGu8fdi3qlxuIjjoGUNHqJ5Vl7l96019gGR4igZR8wPJwPI9R0P2qQlayOK9rezAgHwncAzwP722fqG4o9AwqO6nsTXadi2DkyIey2UeZFm5sgPXGSa+h30qnpXg1PYqN0FSJHzwmrt5CUh1GICzavxJhiHj4Ty28451mZgYya25WWPjp4bG5BkC+eYYE/CvM12DtfuLZvKVe2jDyZQR+DUO7S9mJSTZe4nXEnxE9OF5IHopFSERGMFhjctqeNsz4iYzIm40vwn6bCfKgDc1UjM87DDHbmpRpchx5DmT9a9Wq7u63TzwFgTJawQrGfiBt3NgD6Ma1p1K5lXCrcPANn092BJBn4rhHpsfptUiMogksuBLQqsofTXsd8WI3dmUyDyBHpzyXXCmGI2lRbvjCW2zRWUEmYBEzy+1WNeA+ZSOSpfGAZyIZFdZZpAEHfr9BcJQBT4qKFBP/y22n4HwUm4SNwZI5/eoqsFBE3VVQDyF62SfgfBZfrByI5/eqWLQEBUA5sw07QBzzU6ddtjxCT0j622bPIKqySzMNOSu/N1OnX6giT06dRIc45I7MRAM2b2I/dvgvoApkjn9qIrObY+7ZmIJ3Nm6IgI2C7EEDEyY/lV1zdTmTHwhNQivCj4gHtwqlDLAkk7j61bcYkENlElRbvotwAfOoa3wjeWEk8vuLxKzjkAoULj/wC4tZH4GKDZFOwPlv8AUhcWK7jIRsNjqLOceQgKrD8Efm3RWAzKqYEbKDbusykeTWtlVl5bedWWkUngCkKpk6e4MgPmVrTe7Vk5gb8+R5VIe6mja9eyYlj1JAknqSBtNXB0buh2bgg2qXKK8HZWmxQCthW2ilKUClKUFrrIqJd6+763kYETIqX1h1FkMIoPnHt7shwTsfFt9Y3uJ0Ij5h/XzFaS3dkf3/cV2Pvp3bJ94gh13U/zB9D/AL9K5P2to8G8VQQjEhlPyN1U+W/8ftVweYvQ3TAEmBMCdhMTA6TA/FYiatyrQy5VaWrHlVMqDIWqmVY8qplQZC1UyrHlVMqDIWq3KrMqpNBflTKrBJqx7yj1+n9f/NQZZrDqrsL0k7c+Vemx2feuDKBbTqz8Ij77n+VSHsTucXIKWy5/XeBW2PVbXNtx128jSjY9ydZc0duzcQlWALkNsONixVh5QYNd27G7YTVWUvJsHEifwd+okc+tc+7B7iCQ96brDfjHAD6W+XPqZPrXRNFp8RFZHspSlBQrWJ9MD0rNSg1mo7GRugrQdq9ybN1SrIrA8wwBH4NTKqFaDjnaPsvCb2GuWvRTkm3TBpAH+GKjGo7r6zTTFtXWSzeAfCZieeVtjB/zV9DPpweleLUdkI3QVIR86PqQThdAVyceMPpnAX4SsfGRy2MGazs8iMjBELbvorLv+8UBOh57k8vKTXZ+0+5lq4CCikHmCAR+KhvaPsvVZNhrlr0Q8P8A22lR9gKnKRDIKCBmgXHdffW5P7t/DXkNwp/s1ZbUMeFVbHJm/Z7mLDc5obMhB1YSTvXt1fdLWaeIRbiiT7omyxnnNucXM+ZFau9q4IW+uLSN76eGwIELgVGLGBjseXptUiPSTn8TB2kHjUC6IEKwxAXccJjyPrXTO4nZUKGIqBdiaZr9xf3uI3C3CpK+gK7RMkfWu0d3dBgg2q4uN3aSBV9BStKUpSgUpSgUpSg8HaWiDqRFci74dgeEzPjNt9ro9Ojj1HX0+ldrYVoO3+yBcQ7UHzjq9IbTm23LmreY6H/Q/SvKxqYd4uwSjGyduZsMennbJ8oG3p/hqJXEJmRDLsQee3+orQxFqplVk0mguyplVk0pRdNUmmPU7DzP971RXk4opZjygEn7Ab1KLgDVpugbDiP8P962FnsJyQLzYk8raDO4emyLMDcb7x1ipd2H3Hut8CeCD8xh7x+5lU/iPSghlrsi64BuEWlPIN8R9BbG5P13qUdh9yrjEG3ax/8AsvjJunw2hGO07mCPI10nsL2f2rRyxljzZiWY9YyO8b8uVS/R9jog5CoIL2J7PEUh7k3HHzXIJH0EQv2Aqa6HsJEHIVtUsgVkoMVvTgVlilKBSlKBSlKBSlKBSlKChFY3sA9Ky0oNdqOyUboK02u7oWnkFQQehEipVVCKCHdidx7GmJNq2qZRIUQNpjbkOZ5VLNPZxEVlxqtApSlApSlApSlApSlAqy7bkVfSggnfLu2LqHaDzBHMEbgj71x/trQMCXiLlva6AIkdHA8o/p8pr6S1mmDAiuXd9e7rKfGtjiWZA+deq/09fqaDj+oQCDtxdP51iitv2p3ca4Q9llxI4UaVjzAMfwMRXh0vYOqDEYEbEBslx+szNVYwFY5mP5/iq2Fe4cbSFj9J/PQfetx2b3bDmBlfadxb2tgz81w89+g39KnHY3cC64HikIv/AA7MovTm/wATbz+kb7iiIBpe75ZouF7j/wDDs8TecM52T7wPWpr2H3FvOIIWyn6be7n/ABXSPLyG3nXR+xu5tqyoVUVQOgAAqR6fs9V5CoIl2F3FtWRwoBO5PMsfNmO7H1NSnS9lqg5V7lQCrqCxbYFX0pQKUpQKUpQKUpQKUpQKUpQKUpQKUpQKUpQKUpQKUpQKUpQKUpQKUpQKUpQUIrWdq9mi4pEVtKoVmg45213N1Fu6Tp0Rg5lg7FQp6sIBmRzHmPUmsnZ3s6a4QdQxuD9AGNr/ACTxf9RNdYfSKelXJpwOlBH+y+61u2AAoEeQre2NEq9K9AFVoKBarSlApSlApSlApSlApSlApSlApSlApSlApSlApSlApSlApSlApSlApSl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wgHBgkIBwgKCgkLDSAPDQwMGRsUFRAWICklLSwdHyUrMjIsJDIxJyQrKz0xNDQsOTouLyU4ODgtPTQwMzABCgoKDQwNGg8PGjclHyQ3Nzc4NzQ3Nzc3NDU3NDQ3NDQ0NDQ0NzQ0NDQ1Nzg0ODQ0Nzc3LDQ0NzQ3Nzc3NDQ3LP/AABEIAE0ATAMBIgACEQEDEQH/xAAbAAADAAMBAQAAAAAAAAAAAAAFBgcAAwQCCP/EADcQAAEDAgQDBgQFAwUAAAAAAAECAwQFEQAGEiExQVETFCJhcYEHFTKRI0JSobEWJMEzRGKSsv/EABkBAQEAAwEAAAAAAAAAAAAAAAMEAQIFAP/EACgRAAICAQMDAwQDAAAAAAAAAAECAAMRBBIhEzFBscHwFDJhcSJRUv/aAAwDAQACEQMRAD8AuOMxmEDNuZozsFx155SaRcobbaNnKiocQk8m+RPP047ohc4E1ZgBD07NDQDopaESUsmz0txQbjNHoV8z5C+Eyp59jBRS5WZUk8C3TEBpH/dVz9rYUMwu1OrUqPV31sfL0O9i1DjH8OJbgFAcCcbqzAFYj0OfS4zTXe090caaFkNvJ5+VxvfHQTTouMwDYx7Qs/mxbUNqaul1QxHlFLTzk1zxkdLHljexnDsAy6/Hr8MPp1MuNvd4QtPM2Xe9sLEh1tzI8OOHWu3YqCyWtSdWlQ4242vzwT76yrLEuO4+lMmiLSuIpkjxpdGggEdFG5whrX+vM13GPVEziuWoJhzI1V2/0FDu8m3kD4VexGGylVaHVULMVw9o0dLrLg0uNHopJ3GIHQaTHnUasTZJU2YaWzHdvoAWpRHE8evXpg5Q803nNRqnPSJLHgiVhF7gfodvYrQfPhx88BbpVOdvj5895utp8y3YzAqh1b5gHY8hKWp8e3btA3FjwWk80q5H1HLBXEBBBwZQDmLecJqewFOU8WWXWy7NeGxbjJ+q3mr6R6nEtajSM3y5NQWYjLASY8OM66lvsE28JSOdufU+mDfxFqZ7lUFJVZc2Z3Ucj2LPEehXfCW9TKP/AEwif8zQuqKd0qgm1wnr19+GOnp69qZ8mS2NkwlDiVfKLherNPCqXMBYks60LS+LHYWJ3B3vywKp7VUrDppNHbkKZdc191QSUJvzWeluZwx5ZybUM1OMyZLRgU1KRqct4pChtqSD1HP+cV6iUWn0OII1NjpaR+Y8VLPUnnj1uoWv8tPLWW/UnSPhEo01JVU9M+11AJu0PLr74Ta5lCvUAlUqEtbA/wBxHu4j3tuPcY+g5EliM0t2Q8202hOpa3CEhI6knhgY3meiSI0p6LUo0lEZrtXQyoLIR1FuIPI8MTJrbAeeYppU9pCna+qTQJdPfQpT8iQh0vA+EpRfw6eA43288eagaH8gp4gh/wCa6v7vXfRax4cuNv3w+5yZpMiKuTLy05DkImNx3llQQUJdtZzwXChc29cDGcsIi5mi0pUSOkyYrkhgOgqUpTawNBJPNG/2w41dQGcGH0mnjIlddcaQ1crn0pBcYtxfi/nZPW2yh6euLJHfbksNvsqC23EhSVDgQcTihsrgZilZYngdv3xE2C6AGy9G/MnwgA6bWI53w15dktQWJdOkOpR3OUppvWQLtmyk/YKt7YltcWksoiqCvBk2qlKk5jZy3GYlRG35Edb+h1R1qUtRUTYAmw6mw88estUmgUeuUtjMKH3ZFQKhDVISG2O0SbaFC5Oq+wvztgyofKv6Sl7AU+quUx9Y/SsqQB99JwbzFl+HWku06eylLTkhSG3k2C2StOoLT0IWn98Zs1DjKA4Ewta9zMkV6rorNGpqhDjN1HtWStsFZadbSogC9gRtfgMaMrT5taYRErT7yapBmuRZrbZKEruhRBsORFiMLkz5xFpEVVXZW9VKHXm1lbKSpUpo2utIFybo4+YVh1XQl/1xDzDCJEd+KW5aeGpQ+hRB8iocOeJosVvh8iLNcXTJ0V1yfCafivTXUq/uEhekpKzsu40qty2wCyoI1RqlPo9aS7HbapUmkpc5TNKrFNxwICSQOZ39XlrLFZRMroYkwosWoyw82qyluNCyQoDgBqCfO1+ePFUyMpUeWuGtuVJeqHzBtMlSmgy7w8CkbjYb8b49PRYnxa/EolTy/VZ7dUp8imLmUubwcSpgpUEL+438vsarVQExnI+ZIKXpZbk6HUxEqeUG3EELNk3OxAv64CGtVnJpUvMOVkGGfwu8JWXG0pUR4QdwkE24hNzbG6tfEnvNM0USKuOnRd0DYoF7bkbJF9ttz5Y3qQ2NtES2pq06h5H4MO58nRYlcy7WESoraoD6w+XF2V2a0i6NIuongbW2tva+FL4jVQfP25MBw9jLiofB3F73F7egGEiXIemOFx5RWs7DyvyGKBXMszKrLaTFQXEwYzcVSh+oJCj/AOsdFKEoYEmRFy4jLmthpliuwZELvbUhAqDLQUUHUmwUUkbgpsFe+J3IzvVH4wZKGFjtQ8XHgXFlY4Kvw25YtWYqe/Miofgae/xF9rH17JWeaFeSht++I3VaLToFUZqbzEpVAfcOttvZyO5zZX0sdvTh5lpum33DJm1m4dpzqzRmdAZqEmZJUy8r8NavClRTyBFuGG2gfFFQKGqqgK5ajZJ+/D76fXABVYVm3sKLHp3YvyXkpFlXajMo38Atttck88A63RV059ju61yI0vUYqikpWsA2+nz5dfLFJrrf+LjBhbmHIMv1KrtOqyf7OSkuWuWl+FY9j/I2x5rtdg0SP2ktzxkXQ0m2pVufkPM2GPnpiVNpb6U/iNqbN+zcBFvbiPa2OqU/Vq9MZjlt1x54hKG1E3cI6k8f8YD6Ibs54idY47czr+I2dJNfgSI4Notx4R9PEcOvqfYDHVkpLUNgy2K7FZfeTokQnWVu3bvsTYH+CBzwCqsB7L6Yk2osxZcVxy+gHWhYSoBSFcLEYKVumUhBS9Q5LzckrSE08grUSrcFtY4j/O18ZKJ1gq9se8dXP0rA/wCh6GEG4lOqeaorUeNGZai3kzpEYnsltpsbgH6ehHU4reV460UvvEhGl+Y6qS4k8U6uA9k2HthKyll54uLhSVFyS6pL1Yf46QN0RweZ5q8tuYxTQLCw4YDU2Zwoh1r5mYXcwUFUgvSqe004t5OmVDe2alp6H9Kuivv5MWMxMrFTkRCMyMNUeZSJMt7LbKnkOJCZMF7wzYybglI/UDa1xe4wOjVhT2a6xOd7ZuU7EeFPbk+FTbpHhSL8Da9vP1xaqlSYVTSnvbIUtH0OpJStHoobjC5X6AtmE689JZnsNp1dlUWkuk+WoFJ+98WpqA33DmCayO0nYegRarlONOcQtUMDvyleIIKjcBR522v0xwV2PKhw25Mie4qQ1UVpbZXbwfm1pN7kHbljfJqeX2nShzKsckHfsnVoH23wdymin1iWlmnUamwVW2deQqQoW6XIxSTtG4j0hYzxOLMDy8603ulOo5lOKaCxII7BEN0kaiVnZaSd/Xrg3lHLTjegU54yJSUdm7V1j8KOn9EcH6j/AMuA/bDqzllhYT8zkvTgncNLshkHyQmw+98G0IShIQhISkCwA2Axz3tXOVlalthQ9icznpsCPTYiI0VGlCdyTuVE8STzJx1YzGYnJzM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C:\Users\awong\AppData\Local\Temp\notes142542\~b514198.TMP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372600" y="6781800"/>
            <a:ext cx="47949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What </a:t>
            </a:r>
            <a:r>
              <a:rPr lang="en-US" sz="4400" b="1" dirty="0" smtClean="0"/>
              <a:t>is LabVIEW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9296400" y="2971800"/>
            <a:ext cx="13335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dirty="0" smtClean="0"/>
              <a:t>NI LabVIEW is a graphical programming platform used by millions of engineers and scientists for problem solving, data acquisition and analysis, instrument control, automated testing and validation, prototyping, and more. </a:t>
            </a:r>
            <a:r>
              <a:rPr lang="en-US" sz="3200" dirty="0" smtClean="0"/>
              <a:t>Now</a:t>
            </a:r>
            <a:r>
              <a:rPr lang="en-US" sz="3200" dirty="0" smtClean="0"/>
              <a:t>, there's LabVIEW Home, which has been targeted at makers, allowing anyone to program visually, using icons and wires to connect hardware and other applications in a single environment. </a:t>
            </a:r>
            <a:r>
              <a:rPr lang="en-US" sz="3200" dirty="0" smtClean="0"/>
              <a:t> 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9372600" y="2057400"/>
            <a:ext cx="77732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Why </a:t>
            </a:r>
            <a:r>
              <a:rPr lang="en-US" sz="4400" b="1" dirty="0" smtClean="0"/>
              <a:t>LabVIEW Home Bundle</a:t>
            </a:r>
            <a:endParaRPr lang="en-US" sz="4400" dirty="0"/>
          </a:p>
        </p:txBody>
      </p:sp>
      <p:pic>
        <p:nvPicPr>
          <p:cNvPr id="2" name="Picture 2" descr="http://www.digilentinc.com/Data/Products/LABVIEW-HE/LabVIEW-HE-obl-4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90800"/>
            <a:ext cx="3373281" cy="4267200"/>
          </a:xfrm>
          <a:prstGeom prst="rect">
            <a:avLst/>
          </a:prstGeom>
          <a:noFill/>
        </p:spPr>
      </p:pic>
      <p:pic>
        <p:nvPicPr>
          <p:cNvPr id="2052" name="Picture 4" descr="http://www.digilentinc.com/Data/Products/LABVIEW-HE/LabVIEW-HE-box-4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895600"/>
            <a:ext cx="3617803" cy="304800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9220200" y="7696200"/>
            <a:ext cx="14706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Unique graphical programming environment for accelerated development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Extensive support for a wide range of measurement hardware, I/O, and buses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Drag-and-drop interaction for quickly building graphical user interfaces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Extensive signal processing, analysis, and math functionality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Includes added functionality for text-based math and control logic</a:t>
            </a:r>
            <a:endParaRPr lang="en-US" sz="3200" b="0" i="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304800"/>
            <a:ext cx="81259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LabVIEW </a:t>
            </a:r>
            <a:r>
              <a:rPr lang="en-US" b="1" dirty="0" smtClean="0"/>
              <a:t>Home Bundle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5800" y="1295400"/>
            <a:ext cx="1760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dirty="0" smtClean="0"/>
              <a:t> </a:t>
            </a:r>
            <a:r>
              <a:rPr lang="en-US" sz="3600" dirty="0" smtClean="0"/>
              <a:t>Unique graphical programming environment for accelerated </a:t>
            </a:r>
            <a:r>
              <a:rPr lang="en-US" sz="3600" dirty="0" smtClean="0"/>
              <a:t>development</a:t>
            </a:r>
            <a:endParaRPr lang="en-US" sz="3600" dirty="0" smtClean="0"/>
          </a:p>
        </p:txBody>
      </p:sp>
      <p:sp>
        <p:nvSpPr>
          <p:cNvPr id="1026" name="AutoShape 2" descr="data:image/jpeg;base64,/9j/4AAQSkZJRgABAQAAAQABAAD/2wCEAAkGBhAQEBUQERIQFBQVGBUUFBYSEhQUFBYYFxYVFxQXFhMXGyYfFxsjGRUWIDAgJScpLCwsFR4xNjAqNSYtLCkBCQoKDgwOFA8PFywcHBwpKSwsKSwpLCwpLCkpLCwsLCksLCksLCksKSwsLCkpLCwsKSwpKSkpLCksLCksLCwsLP/AABEIAJ8BPQMBIgACEQEDEQH/xAAcAAEAAQUBAQAAAAAAAAAAAAAABgECAwUHBAj/xAA/EAACAQMCAwUHAQYEBQUAAAABAhEAAxIEISIxQQUGE1FhByMyQnGBkVIUM6Gx0fByksHhU2KCk/EVJENjov/EABcBAQEBAQAAAAAAAAAAAAAAAAABAgP/xAAXEQEBAQEAAAAAAAAAAAAAAAAAEQES/9oADAMBAAIRAxEAPwDuNKUoFKUoFKUoFKUoFKUoFKUoFKUoFKUoFKUoFKUoFKUoFKUoFQv2n94f2fTCyr4PeO7ZY4W1guxbpJgT5E+VTMmuE97O3m1mre7bZoLC1ZwZMgizBwYGVfi6fOPtNRn7I7/6+yoIuNcU7KGP7RbMRJ8Ta4QRuI8/tUw7K9rVp48W1sSAHsMHDT18NoYDbpNcnLjLbDI8CA5ae9AO7RubjKfoCAOlZb0A8QErKKLogkmM1F63J5DISflP2zR3/szvRo9SYtXkLfoJwuf9tob+FbSvmssyiJuYriBmov2yxAIYlOIAiASx5+fXedkd9NZY/d3nZF3bFxfWNhibb/BB5hTO/wCL0V3ilc17K9rpPDftIxA4jYfFlMTBt3DEkb/FvUt7N77aG/AW8qMeS3QbTH6ZQG+xNWq3tKA0qhSlKBSlKBSlKBSlKBSlKBSlKBSlKBSlKBSla7tXvBptKJvXVU88ebf5Rv8AflQbGlc17Z9q7GV0tuB+t4J+yzj/ABatR2J37v29SLl17jhtnVzzH/L8oI5gD1qwdhpWLS6pLqLcQhlYSCOorLUClKUClKUClKUClKUEU9o/bf7PozbUxcv+6XeCFP7xv8pifNhXFbj88gw5oq3VBA/WBdtbAgywkn4fuJL7Qu3DqtU5Xe2nuLc2vFttE+JkJAGXFv5Bai9kgDK18KAKrWLgZZ+VjaeFENwnEE7dOdY1GVmYAxOKwq5KNRZLHrCwQGEAydiv5x6cAD3cFUHOzcyWemVpoVWU7ECTB9NqgKDyBKAyFJs3CxPEuLwpI2IMfMY8zbdcBh4pSV3Y30Nti7bjG/EEOOgXnHpURcsTyBKy7eGxtOWaSy4NCE8mB3+L7ml1tx4jKW2YtfQ2iWPwkX4xIblwqdwOe0XvsAHyCmHY3feqAN1PiHj4Y5kDYT61S2GiQLi5yzC2/jLA+K3g83I5EBQORoK3F2HiEhTxE3lFxVVTwxd5goQBMcgefOltmAkC4M5Pu38ZIESgDzcjkQFXzirbL5HgK5MR+6JtPECCbLSYcAgyeZ6ncWuFJPwBmhROWnvYieLJPjZSTO42I+4bfsrvNqrH7i6wk4qtp4WPlY6e5M5AeXNuvOpZ2Z7XrqnG+lt94HOxeMbMfDaQ0H/DUAcncMGESqrdQMJ+cLctcpjIZGeH0mhYlTBLIAsZKNTZZmEgkLviwIUyYkE78yqu4dn+0HQ3dmc2WGxF4YgHy8QEp/8AqpDauqwDKQwPIggg/Qivm3TsI92eFOfgXA4HllZaFDKTBG5IP492g7Zv2GLWnZWEu4tObTkxJXBoQ7cQ5zNapX0PSuQ9m+1bVWoW/wCG/KTdU2TB+E+KBg07jZeYqWdne0/S3AviC5ZLcsxkpjnxLMD6xVomVK8mi7UtXlytujqeqsGH5FesGqpSlKBSlKBSlKBSvPrNfasrnddEXzYgfjzNQztn2qWUldMhuN+ppC/5eZ++NBOiY3NRvtn2gaPTyA/iv+m3uP8APy/En0rl/a/evV6r97cOP6F2X8cj95PrWp/v+zWuRLO2faRq78rbIsp/yfF925/jH6VFbjljLEsZmTvv5/X1qzKk1qKumrXUEQeR/v7VTKqZURMvZ13zOnufsmobgbdWPTkM/puA3kSDtNdcr5tuCYIMMDKnyP8AToR5Guqezbvn46DS3jFxdkkzyHwT123U9R6isbgn1KUqBSlKBSlKBUf789ufsmjdlMXLnurfnkwMsPooJ+oHnUgri/tO7xC/qzaDKVsg20U3TbLOSPFZGXeVOI/6Oe+81NREuJJESoxUoTauzIE43NiUY+XIH6VZeKhgbmDMvLx0Nly7DiVbw3bJdxiBuelZLkrs3ybxfXYuRw+8WWhgQPqfPaqAFBE3VWM2Ii+hBPCSom5wGeo2jkKwi5lK4i4XAEOTdAdT0RsxL9WB5dOXWiBgOVwAy7C0wvJAMsmBm5wmCIA2FU06yYULkSWcadsT5srWPWQwk9OnWkZmAbZZyOU2LuI+Biq7NIAUyev2oqukSdlwLudxZJstyHxWSSYZTvkeZJPnVGCsflyaAJysXsRMNKfEQTBkj4qOZBzyEyqrftg4qu7AXLUKpVjkCSTv571fcyjaQPgUFRqLMncyFiAy+Z2K/ki24zQQwaJKKl5A4H6wLlnYdXBJJ228xfJAOJJUAAbDUWciNiVEQrCAd44fucdqAJt7qoAVrFzITsATaaEUqTiQATHpuLtp5BioJbE+FcJO7LDQpMcQ/wAW3mQtsQBwQVQRNi5O/rZeEVlO20mD6VfAJ3AYrkzQTackgsw4oUyOIfUH1rHdO48RkJHETqLZQ5H4SNRGMNJBxU7gVkYHEZZKrcU3B4qBVMj3hlpQgb+Qn1AUutJHiMpOzFtQmG5+AjUAYweRxU7gczVWEqMsgGM+8HiqFUyD4hlgVIG8cgefMUVWiVDjIn90/ioRAyTF5eGEEBQNyaojiSUK5GADbmzcjeGa00kyAwP258wFQWgkBwGJEWn8ZCvVMXm5DCCAoG5NVS4NyjAHYTaPhtBniay8khgGB9fPmMV0rJnAN8Azy096FO8MklyjSeYBH8fZptOz3FtkPsYh/DMTE4su5Uwp3M/yAdG9nilLQUdTkfUn/aB9q6Jb5VGe6nZ+CCpQBXRpWlKsuXVUFmIAHMkwB9SaC+lRPtv2kaTTghCbrchjss+WXX/pBqB9te0PWamVVvCQ9E2P3IMn8x6VYOpdr96tJpQfFurkPlXib7j5fvFQPtn2q3XldMgtj9Tbt/HYfg/WoE79SZ9T/cCvYnZr8Jue6RmCZ3NlUnIDIcwJRhMRwN+kxYLdb2jdvNnduO7HzJ/16enKvPNSn/0TS6Vx49y2+Lo5V87btbJghbW6sVdCpEtILTjjvHXFtlxspdZll2Zl4goG+SqSAB+rYbTtWh5yaplW10Xdm9cui1wZi4qXbQcC+ikrk4tts64tMqW6VrtfYCX7tlMmwu3La9WOLlV2A3JgchQY8q9ekvadLbvdRrlxY8O2XZLbAgyWKDIkEDbJZB57RQ6J9PFy/YyQllCs7KMgARkUMxvyBE4sJBBrwXruTFoVZJOKghRPQAkwPvUGz7x6RbGrvWkEKrcImYDAMBPlDVrcqya/tF77+JcgtiikgRlgoQFvNoUSfSvLlQZMqWtQ1txdtzkscjBIBmJ6EHcHofqaxFqpnQd37ld7E11gEkeIoGQ5ZDlkB032I6GpHXzl2F29c0V8XkaBMt5DzJ/5SNj+eld+7E7Zt6uyLqddmWd1bqD/AF6iKzo99KUqBSlKDT97e3Bo9JcvbZxjbB6u2y7dY5n0U1wW9cYMcjcGMEhwt221xhKv7uWEg4nIjcnrtU39qfbxuajwEJw04liLbXV8Z/hzVflAKrM/M1QHT215Kq4qC7/szR1OamwOEFSCQCSRMelY1GS2ABADBQC7+Ac1iTINkbypExPKB6DHbt5mF8NrhOTiy/gvkBsGtA4ww/U0bVkA8RseBnYhmgm1cBAAWQISGG25jh/GK62Sw5OLdNRbDKtsbwLywilTG5JO81EZGYNsTOUQLy4sqD4SHQBJUgKevFvHI1vM2JDZ4ksgW7bF62ANrihlgLIlgSfKrizAEjIDLBY9/ZmOPnAUMoJ+scuVWW4jO1MIFVX090ED9Lm3chAVbhOIJ2oK6diAXtnhWAjWXF23PyNg8KB8pCjaPvVoUDdVkIpHumCXByBGFyEyQ7jbqfvftO4VigJMg2bpPzrk0AnbIQB8W0Dc23zAXxWEiHLalMRJEW2GoiIO4ML5fcKP8Q8RkLLuTeQ23LEZcN47EON4Uc4q+5AHGSoMMTeGawDwHxTvIIg+gn1oshRPiKGlmg+MmMyVlpuHEgRAGw69KopMlAQWMTYYAHbcG20tDr5dW+9BYoYAQLi5yT4b+MkfMgDy8HYgKB1ilsyZTHJiBNk+ExHyu1piSQwUg+p68xZwkkjw8mhRAfTXyo2DECWdlOxmAR6VluPGzdJVUvDHc/GqvbknlkJPT8BjuMuR+DL4FDZaa8QDuQVlrhViT0BA8ueVgQYYHhkBbyhlLNGSh7cmGABBY8x9hQll294FWNmUX7RYjhYhOIAghTkeZ61bZAAxUcKgs3gNkIEyDZ5AqQ22/PqdgFwlQAGcKIPIai0SdkcqvH1xaT1qQ9yuywzghVAHRFxUecL0E1G0gmAbZaSX8NmtsGPR7K8OLTluTuK6p3G7KxQGKuLibdm6fFQK9tWW1gVfW1YdRcgTXJe+ervNqCru7IeK2CeERzUDlI/iD13rrl1JFQXvn3d8RSRsRup8iOR/v1oOMnW561yZxQG2kk7GRPPqTP8ACtkWrw9t6FlY3QIMxdXyb9X0O35HnVdJqshvzH8f7/vnW8Gx0+ra22SmDuDsGBB2IKsCCCOhEVutR25qri3r1m1ha8Vnd1QuFNxshlmWCHhUyoAyUEQTvG8qkfdHtIW7eqBa6MUt6hRaKBj4T4OvvFZYZb0EEGROxoK6fslXS1d8LWa17wMiyRbCMsK6O7B2LrwmWwWGUyRy9up1JF+/2U9xUtlgllkRbKrcAlPFCAZq+WDlp3hhAFaq/wBu6Y2rqW7L201AIuadXm0jrxWbtq5zG/C1srBB5gACtc+u1OpRLTM91VZVQuAxUucVU3mEqpJgAtj+KDaDXJ7k6kFdRo71lSCstctW7oJQxt4loqYJIBUgSSBXm7U7fu6tnVkW7k7tbZrc6hEyLBA6GWUL0bIDpFeaz2ZDHxjiUJFxCSrKGU+FcL4sPCa6UUuMoDA8iDXt1Gus2FC2ys4W87cyXLT4tu9dte7ur4dxx5q6KVAB4Q1+ts3sEu3TIbZCbisYgHkCSJn88/XxFqxswnaY6SZMdJIAk+sD6CrS9BlLVTKsJeqZUGUvVM6xZVQtQZC9SfuF3wfRXghk224Y8x+n6jmv3FRLOrWM0H1LptSlxFuIQysAVI6g1lrkHsw79+Gf2W+3CeRPQnbP0BOzeR3611+sBWu7wdsLpNNc1Db4Lwj9THZF+7ECtgTXKvax3mRr1vRyxW2BduqhXMlpVIB22GR323HlU0QK9eN24XJ8QjK7da1dOZJJzV7ZhJB4t558ulWAZkKxW45IY+IAjgjZDkITccP261cB4mKs6XHJyY3QFdSPgPiCEEgwYHIdell5pQFslV52vp4qC2PiUXdlUqSPOJrDKl1slh5CvPDqLYuItsbsouiEUqY3M86yWi27rku+KNbbxrUjrFzZQygmAKohbe4mS7hEezcF23I+aLmyhhMhV8utFI3ZQGCwoa2fDuDcAmLkSUY8o6GgooXdkGQQBQ1l8WHQHG5wyjGNh0NW3CC4L4OUk++Q2bhciWVbxG+SgEYr16Del0w4zKFlk+/Q2nNwgmFvEbhl34V6+lZPhUBi6AgMxue8t4zwnxGlziw9Nh9DQGMAB2K8nZrwySPkbxTvsQR9hy2JpbVgAQt1M5Y+G3ioR89vFpudQQAB6URG5qHUuST4DBlOwyTBgXIaQQFHOattlWJK+GWbEKbYbT3SvyOV+JjsQZgHlQVSCSUxLMVGVo+E5G+LG2ZYyFI+p68xS8yyQcMjwKLgbT3YB4gpXiYoxJ6CB+brzRscZEqqXgbbTt4iqySTBGQ/w1Ulk4ZuqFHJ1F60WjhchOPeQpyYbnzoKsSvC2UDbC8guWyx6TbMhXAAljz5j5aovCIHiBAMibfvk8lY2llgVMggnrv6LSACFBCgFm/ZzkAATkPAHIqQTH/irF42xHhu85N4bG1cmNptAhcXH6m+XegadASFUITuzixcwYHmymxsgmSwyPSr/i2JDMxEZ+7eOSmVhNwAp6fyozBtmOUwFF9BkFB2i4kICuw6mGEx1rcmCCGAkpjcX9oteVxQ6wFBGTAn8DlQe/sXStdvKD4kA7LcKMyAfLKbEAz5867V3f0WCCuddw+ypIaPp9K6xpbWKit4uM9KUqqV5NdpQ6xXrqhFByLvn3eKMbqrIiHWPiTeR6kSSPuOtcy1OnNi5sZRuK23OR5HziY+kGvpPtnswXFO1ca7093/AA2Ns7I5lDHwP/Q/6kdRVwRxLsiaFq8VtmRijCCNiP7/AD6j7VnzrQ3/AGHptOyNdubm01kslwqltlZ3BCuTBaAOFwqzsWg7ee/2ljbNvxfFzW4p8NP2e2pLWGt3Agtr7ybXFtEYgHma05at6Oz9NbVW8S1dzW3cTxWNpWXJ1vARcRUcEBQHuDe3ckDhkPLe1+p1VzdmZmN1gC8KoPHcVWduG2AJxJgAV69F2Chg3bo3Fxcbc5LdQW28IkqcnwZ+EDdkxB3msz947WnONlrt021tpaLGbavbTwxcQn4TBbLFIuEscgrla0Gu7SuXjxnbg4QWK+7TBCciSzBdsmJO53oK6uybdxrZKkoxUlTKkgxIPlWEvWLKqF6DJlVMqxF6oWoMpeqF6xFqplQZM6oWrHlVuVBnt6hlYMpgjcf7jqK7h7M++66m2NPcPGuySd9huhPUgbg9R9K4PlXr7L7VbT3BcUkREwYO24IPmDuKmj6pcVGu8fdi3qlxuIjjoGUNHqJ5Vl7l96019gGR4igZR8wPJwPI9R0P2qQlayOK9rezAgHwncAzwP722fqG4o9AwqO6nsTXadi2DkyIey2UeZFm5sgPXGSa+h30qnpXg1PYqN0FSJHzwmrt5CUh1GICzavxJhiHj4Ty28451mZgYya25WWPjp4bG5BkC+eYYE/CvM12DtfuLZvKVe2jDyZQR+DUO7S9mJSTZe4nXEnxE9OF5IHopFSERGMFhjctqeNsz4iYzIm40vwn6bCfKgDc1UjM87DDHbmpRpchx5DmT9a9Wq7u63TzwFgTJawQrGfiBt3NgD6Ma1p1K5lXCrcPANn092BJBn4rhHpsfptUiMogksuBLQqsofTXsd8WI3dmUyDyBHpzyXXCmGI2lRbvjCW2zRWUEmYBEzy+1WNeA+ZSOSpfGAZyIZFdZZpAEHfr9BcJQBT4qKFBP/y22n4HwUm4SNwZI5/eoqsFBE3VVQDyF62SfgfBZfrByI5/eqWLQEBUA5sw07QBzzU6ddtjxCT0j622bPIKqySzMNOSu/N1OnX6giT06dRIc45I7MRAM2b2I/dvgvoApkjn9qIrObY+7ZmIJ3Nm6IgI2C7EEDEyY/lV1zdTmTHwhNQivCj4gHtwqlDLAkk7j61bcYkENlElRbvotwAfOoa3wjeWEk8vuLxKzjkAoULj/wC4tZH4GKDZFOwPlv8AUhcWK7jIRsNjqLOceQgKrD8Efm3RWAzKqYEbKDbusykeTWtlVl5bedWWkUngCkKpk6e4MgPmVrTe7Vk5gb8+R5VIe6mja9eyYlj1JAknqSBtNXB0buh2bgg2qXKK8HZWmxQCthW2ilKUClKUFrrIqJd6+763kYETIqX1h1FkMIoPnHt7shwTsfFt9Y3uJ0Ij5h/XzFaS3dkf3/cV2Pvp3bJ94gh13U/zB9D/AL9K5P2to8G8VQQjEhlPyN1U+W/8ftVweYvQ3TAEmBMCdhMTA6TA/FYiatyrQy5VaWrHlVMqDIWqmVY8qplQZC1UyrHlVMqDIWq3KrMqpNBflTKrBJqx7yj1+n9f/NQZZrDqrsL0k7c+Vemx2feuDKBbTqz8Ij77n+VSHsTucXIKWy5/XeBW2PVbXNtx128jSjY9ydZc0duzcQlWALkNsONixVh5QYNd27G7YTVWUvJsHEifwd+okc+tc+7B7iCQ96brDfjHAD6W+XPqZPrXRNFp8RFZHspSlBQrWJ9MD0rNSg1mo7GRugrQdq9ybN1SrIrA8wwBH4NTKqFaDjnaPsvCb2GuWvRTkm3TBpAH+GKjGo7r6zTTFtXWSzeAfCZieeVtjB/zV9DPpweleLUdkI3QVIR86PqQThdAVyceMPpnAX4SsfGRy2MGazs8iMjBELbvorLv+8UBOh57k8vKTXZ+0+5lq4CCikHmCAR+KhvaPsvVZNhrlr0Q8P8A22lR9gKnKRDIKCBmgXHdffW5P7t/DXkNwp/s1ZbUMeFVbHJm/Z7mLDc5obMhB1YSTvXt1fdLWaeIRbiiT7omyxnnNucXM+ZFau9q4IW+uLSN76eGwIELgVGLGBjseXptUiPSTn8TB2kHjUC6IEKwxAXccJjyPrXTO4nZUKGIqBdiaZr9xf3uI3C3CpK+gK7RMkfWu0d3dBgg2q4uN3aSBV9BStKUpSgUpSgUpSg8HaWiDqRFci74dgeEzPjNt9ro9Ojj1HX0+ldrYVoO3+yBcQ7UHzjq9IbTm23LmreY6H/Q/SvKxqYd4uwSjGyduZsMennbJ8oG3p/hqJXEJmRDLsQee3+orQxFqplVk0mguyplVk0pRdNUmmPU7DzP971RXk4opZjygEn7Ab1KLgDVpugbDiP8P962FnsJyQLzYk8raDO4emyLMDcb7x1ipd2H3Hut8CeCD8xh7x+5lU/iPSghlrsi64BuEWlPIN8R9BbG5P13qUdh9yrjEG3ax/8AsvjJunw2hGO07mCPI10nsL2f2rRyxljzZiWY9YyO8b8uVS/R9jog5CoIL2J7PEUh7k3HHzXIJH0EQv2Aqa6HsJEHIVtUsgVkoMVvTgVlilKBSlKBSlKBSlKBSlKChFY3sA9Ky0oNdqOyUboK02u7oWnkFQQehEipVVCKCHdidx7GmJNq2qZRIUQNpjbkOZ5VLNPZxEVlxqtApSlApSlApSlApSlAqy7bkVfSggnfLu2LqHaDzBHMEbgj71x/trQMCXiLlva6AIkdHA8o/p8pr6S1mmDAiuXd9e7rKfGtjiWZA+deq/09fqaDj+oQCDtxdP51iitv2p3ca4Q9llxI4UaVjzAMfwMRXh0vYOqDEYEbEBslx+szNVYwFY5mP5/iq2Fe4cbSFj9J/PQfetx2b3bDmBlfadxb2tgz81w89+g39KnHY3cC64HikIv/AA7MovTm/wATbz+kb7iiIBpe75ZouF7j/wDDs8TecM52T7wPWpr2H3FvOIIWyn6be7n/ABXSPLyG3nXR+xu5tqyoVUVQOgAAqR6fs9V5CoIl2F3FtWRwoBO5PMsfNmO7H1NSnS9lqg5V7lQCrqCxbYFX0pQKUpQKUpQKUpQKUpQKUpQKUpQKUpQKUpQKUpQKUpQKUpQKUpQKUpQKUpQUIrWdq9mi4pEVtKoVmg45213N1Fu6Tp0Rg5lg7FQp6sIBmRzHmPUmsnZ3s6a4QdQxuD9AGNr/ACTxf9RNdYfSKelXJpwOlBH+y+61u2AAoEeQre2NEq9K9AFVoKBarSlApSlApSlApSlApSlApSlApSlApSlApSlApSlApSlApSlApSlApSl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wgHBgkIBwgKCgkLDSAPDQwMGRsUFRAWICklLSwdHyUrMjIsJDIxJyQrKz0xNDQsOTouLyU4ODgtPTQwMzABCgoKDQwNGg8PGjclHyQ3Nzc4NzQ3Nzc3NDU3NDQ3NDQ0NDQ0NzQ0NDQ1Nzg0ODQ0Nzc3LDQ0NzQ3Nzc3NDQ3LP/AABEIAE0ATAMBIgACEQEDEQH/xAAbAAADAAMBAQAAAAAAAAAAAAAFBgcAAwQCCP/EADcQAAEDAgQDBgQFAwUAAAAAAAECAwQFEQAGEiExQVETFCJhcYEHFTKRI0JSobEWJMEzRGKSsv/EABkBAQEAAwEAAAAAAAAAAAAAAAMEAQIFAP/EACgRAAICAQMDAwQDAAAAAAAAAAECAAMRBBIhEzFBscHwFDJhcSJRUv/aAAwDAQACEQMRAD8AuOMxmEDNuZozsFx155SaRcobbaNnKiocQk8m+RPP047ohc4E1ZgBD07NDQDopaESUsmz0txQbjNHoV8z5C+Eyp59jBRS5WZUk8C3TEBpH/dVz9rYUMwu1OrUqPV31sfL0O9i1DjH8OJbgFAcCcbqzAFYj0OfS4zTXe090caaFkNvJ5+VxvfHQTTouMwDYx7Qs/mxbUNqaul1QxHlFLTzk1zxkdLHljexnDsAy6/Hr8MPp1MuNvd4QtPM2Xe9sLEh1tzI8OOHWu3YqCyWtSdWlQ4242vzwT76yrLEuO4+lMmiLSuIpkjxpdGggEdFG5whrX+vM13GPVEziuWoJhzI1V2/0FDu8m3kD4VexGGylVaHVULMVw9o0dLrLg0uNHopJ3GIHQaTHnUasTZJU2YaWzHdvoAWpRHE8evXpg5Q803nNRqnPSJLHgiVhF7gfodvYrQfPhx88BbpVOdvj5895utp8y3YzAqh1b5gHY8hKWp8e3btA3FjwWk80q5H1HLBXEBBBwZQDmLecJqewFOU8WWXWy7NeGxbjJ+q3mr6R6nEtajSM3y5NQWYjLASY8OM66lvsE28JSOdufU+mDfxFqZ7lUFJVZc2Z3Ucj2LPEehXfCW9TKP/AEwif8zQuqKd0qgm1wnr19+GOnp69qZ8mS2NkwlDiVfKLherNPCqXMBYks60LS+LHYWJ3B3vywKp7VUrDppNHbkKZdc191QSUJvzWeluZwx5ZybUM1OMyZLRgU1KRqct4pChtqSD1HP+cV6iUWn0OII1NjpaR+Y8VLPUnnj1uoWv8tPLWW/UnSPhEo01JVU9M+11AJu0PLr74Ta5lCvUAlUqEtbA/wBxHu4j3tuPcY+g5EliM0t2Q8202hOpa3CEhI6knhgY3meiSI0p6LUo0lEZrtXQyoLIR1FuIPI8MTJrbAeeYppU9pCna+qTQJdPfQpT8iQh0vA+EpRfw6eA43288eagaH8gp4gh/wCa6v7vXfRax4cuNv3w+5yZpMiKuTLy05DkImNx3llQQUJdtZzwXChc29cDGcsIi5mi0pUSOkyYrkhgOgqUpTawNBJPNG/2w41dQGcGH0mnjIlddcaQ1crn0pBcYtxfi/nZPW2yh6euLJHfbksNvsqC23EhSVDgQcTihsrgZilZYngdv3xE2C6AGy9G/MnwgA6bWI53w15dktQWJdOkOpR3OUppvWQLtmyk/YKt7YltcWksoiqCvBk2qlKk5jZy3GYlRG35Edb+h1R1qUtRUTYAmw6mw88estUmgUeuUtjMKH3ZFQKhDVISG2O0SbaFC5Oq+wvztgyofKv6Sl7AU+quUx9Y/SsqQB99JwbzFl+HWku06eylLTkhSG3k2C2StOoLT0IWn98Zs1DjKA4Ewta9zMkV6rorNGpqhDjN1HtWStsFZadbSogC9gRtfgMaMrT5taYRErT7yapBmuRZrbZKEruhRBsORFiMLkz5xFpEVVXZW9VKHXm1lbKSpUpo2utIFybo4+YVh1XQl/1xDzDCJEd+KW5aeGpQ+hRB8iocOeJosVvh8iLNcXTJ0V1yfCafivTXUq/uEhekpKzsu40qty2wCyoI1RqlPo9aS7HbapUmkpc5TNKrFNxwICSQOZ39XlrLFZRMroYkwosWoyw82qyluNCyQoDgBqCfO1+ePFUyMpUeWuGtuVJeqHzBtMlSmgy7w8CkbjYb8b49PRYnxa/EolTy/VZ7dUp8imLmUubwcSpgpUEL+438vsarVQExnI+ZIKXpZbk6HUxEqeUG3EELNk3OxAv64CGtVnJpUvMOVkGGfwu8JWXG0pUR4QdwkE24hNzbG6tfEnvNM0USKuOnRd0DYoF7bkbJF9ttz5Y3qQ2NtES2pq06h5H4MO58nRYlcy7WESoraoD6w+XF2V2a0i6NIuongbW2tva+FL4jVQfP25MBw9jLiofB3F73F7egGEiXIemOFx5RWs7DyvyGKBXMszKrLaTFQXEwYzcVSh+oJCj/AOsdFKEoYEmRFy4jLmthpliuwZELvbUhAqDLQUUHUmwUUkbgpsFe+J3IzvVH4wZKGFjtQ8XHgXFlY4Kvw25YtWYqe/Miofgae/xF9rH17JWeaFeSht++I3VaLToFUZqbzEpVAfcOttvZyO5zZX0sdvTh5lpum33DJm1m4dpzqzRmdAZqEmZJUy8r8NavClRTyBFuGG2gfFFQKGqqgK5ajZJ+/D76fXABVYVm3sKLHp3YvyXkpFlXajMo38Atttck88A63RV059ju61yI0vUYqikpWsA2+nz5dfLFJrrf+LjBhbmHIMv1KrtOqyf7OSkuWuWl+FY9j/I2x5rtdg0SP2ktzxkXQ0m2pVufkPM2GPnpiVNpb6U/iNqbN+zcBFvbiPa2OqU/Vq9MZjlt1x54hKG1E3cI6k8f8YD6Ibs54idY47czr+I2dJNfgSI4Notx4R9PEcOvqfYDHVkpLUNgy2K7FZfeTokQnWVu3bvsTYH+CBzwCqsB7L6Yk2osxZcVxy+gHWhYSoBSFcLEYKVumUhBS9Q5LzckrSE08grUSrcFtY4j/O18ZKJ1gq9se8dXP0rA/wCh6GEG4lOqeaorUeNGZai3kzpEYnsltpsbgH6ehHU4reV460UvvEhGl+Y6qS4k8U6uA9k2HthKyll54uLhSVFyS6pL1Yf46QN0RweZ5q8tuYxTQLCw4YDU2Zwoh1r5mYXcwUFUgvSqe004t5OmVDe2alp6H9Kuivv5MWMxMrFTkRCMyMNUeZSJMt7LbKnkOJCZMF7wzYybglI/UDa1xe4wOjVhT2a6xOd7ZuU7EeFPbk+FTbpHhSL8Da9vP1xaqlSYVTSnvbIUtH0OpJStHoobjC5X6AtmE689JZnsNp1dlUWkuk+WoFJ+98WpqA33DmCayO0nYegRarlONOcQtUMDvyleIIKjcBR522v0xwV2PKhw25Mie4qQ1UVpbZXbwfm1pN7kHbljfJqeX2nShzKsckHfsnVoH23wdymin1iWlmnUamwVW2deQqQoW6XIxSTtG4j0hYzxOLMDy8603ulOo5lOKaCxII7BEN0kaiVnZaSd/Xrg3lHLTjegU54yJSUdm7V1j8KOn9EcH6j/AMuA/bDqzllhYT8zkvTgncNLshkHyQmw+98G0IShIQhISkCwA2Axz3tXOVlalthQ9icznpsCPTYiI0VGlCdyTuVE8STzJx1YzGYnJzM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C:\Users\awong\AppData\Local\Temp\notes142542\~b514198.TMP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90600" y="3657600"/>
            <a:ext cx="13868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smtClean="0"/>
              <a:t>You'll </a:t>
            </a:r>
            <a:r>
              <a:rPr lang="en-US" sz="2800" dirty="0" smtClean="0"/>
              <a:t>create programs called virtual instruments (VIs) by connecting terminals, functions, constants, and structures with wires on a block diagram.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8001000" y="2133600"/>
            <a:ext cx="83070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What can you do in LabVIEW?</a:t>
            </a:r>
            <a:endParaRPr lang="en-US" sz="4400" dirty="0"/>
          </a:p>
        </p:txBody>
      </p:sp>
      <p:pic>
        <p:nvPicPr>
          <p:cNvPr id="10242" name="Picture 2" descr="http://www.digilentinc.com/data/products/LABVIEW-HE/LabVIEW-HE-ss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648200"/>
            <a:ext cx="6286497" cy="251460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990600" y="2971800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u="sng" dirty="0" smtClean="0"/>
              <a:t>Program the way you think</a:t>
            </a:r>
            <a:r>
              <a:rPr lang="en-US" sz="3600" u="sng" dirty="0" smtClean="0"/>
              <a:t>: </a:t>
            </a:r>
            <a:r>
              <a:rPr lang="en-US" sz="3600" i="1" u="sng" dirty="0" smtClean="0"/>
              <a:t>Visually</a:t>
            </a:r>
            <a:r>
              <a:rPr lang="en-US" sz="3600" i="1" u="sng" dirty="0" smtClean="0"/>
              <a:t>.</a:t>
            </a:r>
            <a:endParaRPr lang="en-US" sz="3600" u="sng" dirty="0"/>
          </a:p>
        </p:txBody>
      </p:sp>
      <p:sp>
        <p:nvSpPr>
          <p:cNvPr id="18" name="Rectangle 17"/>
          <p:cNvSpPr/>
          <p:nvPr/>
        </p:nvSpPr>
        <p:spPr>
          <a:xfrm>
            <a:off x="1924050" y="8915400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u="sng" dirty="0" smtClean="0"/>
              <a:t>Create dynamic graphical user interfaces</a:t>
            </a:r>
          </a:p>
        </p:txBody>
      </p:sp>
      <p:pic>
        <p:nvPicPr>
          <p:cNvPr id="10244" name="Picture 4" descr="http://www.digilentinc.com/data/products/LABVIEW-HE/LabVIEW-HE-ss2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68200" y="8991600"/>
            <a:ext cx="6672239" cy="243840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000250" y="9677400"/>
            <a:ext cx="10439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smtClean="0"/>
              <a:t>In LabVIEW, creating a user interface is a drag-and-drop operation. Choose from hundreds of controls, graphs, and 3D visualization tools to design the front end of your application.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8648702" y="56388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u="sng" dirty="0" smtClean="0"/>
              <a:t>Interface with your hardware of choice. </a:t>
            </a:r>
          </a:p>
        </p:txBody>
      </p:sp>
      <p:pic>
        <p:nvPicPr>
          <p:cNvPr id="10246" name="Picture 6" descr="http://www.digilentinc.com/data/products/LABVIEW-HE/LabVIEW-HE-ss3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02200" y="5638800"/>
            <a:ext cx="6286497" cy="2514600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8648702" y="6324600"/>
            <a:ext cx="9525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smtClean="0"/>
              <a:t>Use LabVIEW to connect your programs to the outside world. Connect to a microcontroller, take readings from a sensor, plot those readings on a graph, and export the results to a spreadsheet.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304800"/>
            <a:ext cx="81259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LabVIEW </a:t>
            </a:r>
            <a:r>
              <a:rPr lang="en-US" b="1" dirty="0" smtClean="0"/>
              <a:t>Home Bundle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5800" y="1295400"/>
            <a:ext cx="1760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dirty="0" smtClean="0"/>
              <a:t> </a:t>
            </a:r>
            <a:r>
              <a:rPr lang="en-US" sz="3600" dirty="0" smtClean="0"/>
              <a:t>Unique graphical programming environment for accelerated </a:t>
            </a:r>
            <a:r>
              <a:rPr lang="en-US" sz="3600" dirty="0" smtClean="0"/>
              <a:t>development</a:t>
            </a:r>
            <a:endParaRPr lang="en-US" sz="3600" dirty="0" smtClean="0"/>
          </a:p>
        </p:txBody>
      </p:sp>
      <p:sp>
        <p:nvSpPr>
          <p:cNvPr id="1026" name="AutoShape 2" descr="data:image/jpeg;base64,/9j/4AAQSkZJRgABAQAAAQABAAD/2wCEAAkGBhAQEBUQERIQFBQVGBUUFBYSEhQUFBYYFxYVFxQXFhMXGyYfFxsjGRUWIDAgJScpLCwsFR4xNjAqNSYtLCkBCQoKDgwOFA8PFywcHBwpKSwsKSwpLCwpLCkpLCwsLCksLCksLCksKSwsLCkpLCwsKSwpKSkpLCksLCksLCwsLP/AABEIAJ8BPQMBIgACEQEDEQH/xAAcAAEAAQUBAQAAAAAAAAAAAAAABgECAwUHBAj/xAA/EAACAQMCAwUHAQYEBQUAAAABAhEAAxIEISIxQQUGE1FhByMyQnGBkVIUM6Gx0fByksHhU2KCk/EVJENjov/EABcBAQEBAQAAAAAAAAAAAAAAAAABAgP/xAAXEQEBAQEAAAAAAAAAAAAAAAAAEQES/9oADAMBAAIRAxEAPwDuNKUoFKUoFKUoFKUoFKUoFKUoFKUoFKUoFKUoFKUoFKUoFKUoFQv2n94f2fTCyr4PeO7ZY4W1guxbpJgT5E+VTMmuE97O3m1mre7bZoLC1ZwZMgizBwYGVfi6fOPtNRn7I7/6+yoIuNcU7KGP7RbMRJ8Ta4QRuI8/tUw7K9rVp48W1sSAHsMHDT18NoYDbpNcnLjLbDI8CA5ae9AO7RubjKfoCAOlZb0A8QErKKLogkmM1F63J5DISflP2zR3/szvRo9SYtXkLfoJwuf9tob+FbSvmssyiJuYriBmov2yxAIYlOIAiASx5+fXedkd9NZY/d3nZF3bFxfWNhibb/BB5hTO/wCL0V3ilc17K9rpPDftIxA4jYfFlMTBt3DEkb/FvUt7N77aG/AW8qMeS3QbTH6ZQG+xNWq3tKA0qhSlKBSlKBSlKBSlKBSlKBSlKBSlKBSlKBSla7tXvBptKJvXVU88ebf5Rv8AflQbGlc17Z9q7GV0tuB+t4J+yzj/ABatR2J37v29SLl17jhtnVzzH/L8oI5gD1qwdhpWLS6pLqLcQhlYSCOorLUClKUClKUClKUClKUEU9o/bf7PozbUxcv+6XeCFP7xv8pifNhXFbj88gw5oq3VBA/WBdtbAgywkn4fuJL7Qu3DqtU5Xe2nuLc2vFttE+JkJAGXFv5Bai9kgDK18KAKrWLgZZ+VjaeFENwnEE7dOdY1GVmYAxOKwq5KNRZLHrCwQGEAydiv5x6cAD3cFUHOzcyWemVpoVWU7ECTB9NqgKDyBKAyFJs3CxPEuLwpI2IMfMY8zbdcBh4pSV3Y30Nti7bjG/EEOOgXnHpURcsTyBKy7eGxtOWaSy4NCE8mB3+L7ml1tx4jKW2YtfQ2iWPwkX4xIblwqdwOe0XvsAHyCmHY3feqAN1PiHj4Y5kDYT61S2GiQLi5yzC2/jLA+K3g83I5EBQORoK3F2HiEhTxE3lFxVVTwxd5goQBMcgefOltmAkC4M5Pu38ZIESgDzcjkQFXzirbL5HgK5MR+6JtPECCbLSYcAgyeZ6ncWuFJPwBmhROWnvYieLJPjZSTO42I+4bfsrvNqrH7i6wk4qtp4WPlY6e5M5AeXNuvOpZ2Z7XrqnG+lt94HOxeMbMfDaQ0H/DUAcncMGESqrdQMJ+cLctcpjIZGeH0mhYlTBLIAsZKNTZZmEgkLviwIUyYkE78yqu4dn+0HQ3dmc2WGxF4YgHy8QEp/8AqpDauqwDKQwPIggg/Qivm3TsI92eFOfgXA4HllZaFDKTBG5IP492g7Zv2GLWnZWEu4tObTkxJXBoQ7cQ5zNapX0PSuQ9m+1bVWoW/wCG/KTdU2TB+E+KBg07jZeYqWdne0/S3AviC5ZLcsxkpjnxLMD6xVomVK8mi7UtXlytujqeqsGH5FesGqpSlKBSlKBSlKBSvPrNfasrnddEXzYgfjzNQztn2qWUldMhuN+ppC/5eZ++NBOiY3NRvtn2gaPTyA/iv+m3uP8APy/En0rl/a/evV6r97cOP6F2X8cj95PrWp/v+zWuRLO2faRq78rbIsp/yfF925/jH6VFbjljLEsZmTvv5/X1qzKk1qKumrXUEQeR/v7VTKqZURMvZ13zOnufsmobgbdWPTkM/puA3kSDtNdcr5tuCYIMMDKnyP8AToR5Guqezbvn46DS3jFxdkkzyHwT123U9R6isbgn1KUqBSlKBSlKBUf789ufsmjdlMXLnurfnkwMsPooJ+oHnUgri/tO7xC/qzaDKVsg20U3TbLOSPFZGXeVOI/6Oe+81NREuJJESoxUoTauzIE43NiUY+XIH6VZeKhgbmDMvLx0Nly7DiVbw3bJdxiBuelZLkrs3ybxfXYuRw+8WWhgQPqfPaqAFBE3VWM2Ii+hBPCSom5wGeo2jkKwi5lK4i4XAEOTdAdT0RsxL9WB5dOXWiBgOVwAy7C0wvJAMsmBm5wmCIA2FU06yYULkSWcadsT5srWPWQwk9OnWkZmAbZZyOU2LuI+Biq7NIAUyev2oqukSdlwLudxZJstyHxWSSYZTvkeZJPnVGCsflyaAJysXsRMNKfEQTBkj4qOZBzyEyqrftg4qu7AXLUKpVjkCSTv571fcyjaQPgUFRqLMncyFiAy+Z2K/ki24zQQwaJKKl5A4H6wLlnYdXBJJ228xfJAOJJUAAbDUWciNiVEQrCAd44fucdqAJt7qoAVrFzITsATaaEUqTiQATHpuLtp5BioJbE+FcJO7LDQpMcQ/wAW3mQtsQBwQVQRNi5O/rZeEVlO20mD6VfAJ3AYrkzQTackgsw4oUyOIfUH1rHdO48RkJHETqLZQ5H4SNRGMNJBxU7gVkYHEZZKrcU3B4qBVMj3hlpQgb+Qn1AUutJHiMpOzFtQmG5+AjUAYweRxU7gczVWEqMsgGM+8HiqFUyD4hlgVIG8cgefMUVWiVDjIn90/ioRAyTF5eGEEBQNyaojiSUK5GADbmzcjeGa00kyAwP258wFQWgkBwGJEWn8ZCvVMXm5DCCAoG5NVS4NyjAHYTaPhtBniay8khgGB9fPmMV0rJnAN8Azy096FO8MklyjSeYBH8fZptOz3FtkPsYh/DMTE4su5Uwp3M/yAdG9nilLQUdTkfUn/aB9q6Jb5VGe6nZ+CCpQBXRpWlKsuXVUFmIAHMkwB9SaC+lRPtv2kaTTghCbrchjss+WXX/pBqB9te0PWamVVvCQ9E2P3IMn8x6VYOpdr96tJpQfFurkPlXib7j5fvFQPtn2q3XldMgtj9Tbt/HYfg/WoE79SZ9T/cCvYnZr8Jue6RmCZ3NlUnIDIcwJRhMRwN+kxYLdb2jdvNnduO7HzJ/16enKvPNSn/0TS6Vx49y2+Lo5V87btbJghbW6sVdCpEtILTjjvHXFtlxspdZll2Zl4goG+SqSAB+rYbTtWh5yaplW10Xdm9cui1wZi4qXbQcC+ikrk4tts64tMqW6VrtfYCX7tlMmwu3La9WOLlV2A3JgchQY8q9ekvadLbvdRrlxY8O2XZLbAgyWKDIkEDbJZB57RQ6J9PFy/YyQllCs7KMgARkUMxvyBE4sJBBrwXruTFoVZJOKghRPQAkwPvUGz7x6RbGrvWkEKrcImYDAMBPlDVrcqya/tF77+JcgtiikgRlgoQFvNoUSfSvLlQZMqWtQ1txdtzkscjBIBmJ6EHcHofqaxFqpnQd37ld7E11gEkeIoGQ5ZDlkB032I6GpHXzl2F29c0V8XkaBMt5DzJ/5SNj+eld+7E7Zt6uyLqddmWd1bqD/AF6iKzo99KUqBSlKDT97e3Bo9JcvbZxjbB6u2y7dY5n0U1wW9cYMcjcGMEhwt221xhKv7uWEg4nIjcnrtU39qfbxuajwEJw04liLbXV8Z/hzVflAKrM/M1QHT215Kq4qC7/szR1OamwOEFSCQCSRMelY1GS2ABADBQC7+Ac1iTINkbypExPKB6DHbt5mF8NrhOTiy/gvkBsGtA4ww/U0bVkA8RseBnYhmgm1cBAAWQISGG25jh/GK62Sw5OLdNRbDKtsbwLywilTG5JO81EZGYNsTOUQLy4sqD4SHQBJUgKevFvHI1vM2JDZ4ksgW7bF62ANrihlgLIlgSfKrizAEjIDLBY9/ZmOPnAUMoJ+scuVWW4jO1MIFVX090ED9Lm3chAVbhOIJ2oK6diAXtnhWAjWXF23PyNg8KB8pCjaPvVoUDdVkIpHumCXByBGFyEyQ7jbqfvftO4VigJMg2bpPzrk0AnbIQB8W0Dc23zAXxWEiHLalMRJEW2GoiIO4ML5fcKP8Q8RkLLuTeQ23LEZcN47EON4Uc4q+5AHGSoMMTeGawDwHxTvIIg+gn1oshRPiKGlmg+MmMyVlpuHEgRAGw69KopMlAQWMTYYAHbcG20tDr5dW+9BYoYAQLi5yT4b+MkfMgDy8HYgKB1ilsyZTHJiBNk+ExHyu1piSQwUg+p68xZwkkjw8mhRAfTXyo2DECWdlOxmAR6VluPGzdJVUvDHc/GqvbknlkJPT8BjuMuR+DL4FDZaa8QDuQVlrhViT0BA8ueVgQYYHhkBbyhlLNGSh7cmGABBY8x9hQll294FWNmUX7RYjhYhOIAghTkeZ61bZAAxUcKgs3gNkIEyDZ5AqQ22/PqdgFwlQAGcKIPIai0SdkcqvH1xaT1qQ9yuywzghVAHRFxUecL0E1G0gmAbZaSX8NmtsGPR7K8OLTluTuK6p3G7KxQGKuLibdm6fFQK9tWW1gVfW1YdRcgTXJe+ervNqCru7IeK2CeERzUDlI/iD13rrl1JFQXvn3d8RSRsRup8iOR/v1oOMnW561yZxQG2kk7GRPPqTP8ACtkWrw9t6FlY3QIMxdXyb9X0O35HnVdJqshvzH8f7/vnW8Gx0+ra22SmDuDsGBB2IKsCCCOhEVutR25qri3r1m1ha8Vnd1QuFNxshlmWCHhUyoAyUEQTvG8qkfdHtIW7eqBa6MUt6hRaKBj4T4OvvFZYZb0EEGROxoK6fslXS1d8LWa17wMiyRbCMsK6O7B2LrwmWwWGUyRy9up1JF+/2U9xUtlgllkRbKrcAlPFCAZq+WDlp3hhAFaq/wBu6Y2rqW7L201AIuadXm0jrxWbtq5zG/C1srBB5gACtc+u1OpRLTM91VZVQuAxUucVU3mEqpJgAtj+KDaDXJ7k6kFdRo71lSCstctW7oJQxt4loqYJIBUgSSBXm7U7fu6tnVkW7k7tbZrc6hEyLBA6GWUL0bIDpFeaz2ZDHxjiUJFxCSrKGU+FcL4sPCa6UUuMoDA8iDXt1Gus2FC2ys4W87cyXLT4tu9dte7ur4dxx5q6KVAB4Q1+ts3sEu3TIbZCbisYgHkCSJn88/XxFqxswnaY6SZMdJIAk+sD6CrS9BlLVTKsJeqZUGUvVM6xZVQtQZC9SfuF3wfRXghk224Y8x+n6jmv3FRLOrWM0H1LptSlxFuIQysAVI6g1lrkHsw79+Gf2W+3CeRPQnbP0BOzeR3611+sBWu7wdsLpNNc1Db4Lwj9THZF+7ECtgTXKvax3mRr1vRyxW2BduqhXMlpVIB22GR323HlU0QK9eN24XJ8QjK7da1dOZJJzV7ZhJB4t558ulWAZkKxW45IY+IAjgjZDkITccP261cB4mKs6XHJyY3QFdSPgPiCEEgwYHIdell5pQFslV52vp4qC2PiUXdlUqSPOJrDKl1slh5CvPDqLYuItsbsouiEUqY3M86yWi27rku+KNbbxrUjrFzZQygmAKohbe4mS7hEezcF23I+aLmyhhMhV8utFI3ZQGCwoa2fDuDcAmLkSUY8o6GgooXdkGQQBQ1l8WHQHG5wyjGNh0NW3CC4L4OUk++Q2bhciWVbxG+SgEYr16Del0w4zKFlk+/Q2nNwgmFvEbhl34V6+lZPhUBi6AgMxue8t4zwnxGlziw9Nh9DQGMAB2K8nZrwySPkbxTvsQR9hy2JpbVgAQt1M5Y+G3ioR89vFpudQQAB6URG5qHUuST4DBlOwyTBgXIaQQFHOattlWJK+GWbEKbYbT3SvyOV+JjsQZgHlQVSCSUxLMVGVo+E5G+LG2ZYyFI+p68xS8yyQcMjwKLgbT3YB4gpXiYoxJ6CB+brzRscZEqqXgbbTt4iqySTBGQ/w1Ulk4ZuqFHJ1F60WjhchOPeQpyYbnzoKsSvC2UDbC8guWyx6TbMhXAAljz5j5aovCIHiBAMibfvk8lY2llgVMggnrv6LSACFBCgFm/ZzkAATkPAHIqQTH/irF42xHhu85N4bG1cmNptAhcXH6m+XegadASFUITuzixcwYHmymxsgmSwyPSr/i2JDMxEZ+7eOSmVhNwAp6fyozBtmOUwFF9BkFB2i4kICuw6mGEx1rcmCCGAkpjcX9oteVxQ6wFBGTAn8DlQe/sXStdvKD4kA7LcKMyAfLKbEAz5867V3f0WCCuddw+ypIaPp9K6xpbWKit4uM9KUqqV5NdpQ6xXrqhFByLvn3eKMbqrIiHWPiTeR6kSSPuOtcy1OnNi5sZRuK23OR5HziY+kGvpPtnswXFO1ca7093/AA2Ns7I5lDHwP/Q/6kdRVwRxLsiaFq8VtmRijCCNiP7/AD6j7VnzrQ3/AGHptOyNdubm01kslwqltlZ3BCuTBaAOFwqzsWg7ee/2ljbNvxfFzW4p8NP2e2pLWGt3Agtr7ybXFtEYgHma05at6Oz9NbVW8S1dzW3cTxWNpWXJ1vARcRUcEBQHuDe3ckDhkPLe1+p1VzdmZmN1gC8KoPHcVWduG2AJxJgAV69F2Chg3bo3Fxcbc5LdQW28IkqcnwZ+EDdkxB3msz947WnONlrt021tpaLGbavbTwxcQn4TBbLFIuEscgrla0Gu7SuXjxnbg4QWK+7TBCciSzBdsmJO53oK6uybdxrZKkoxUlTKkgxIPlWEvWLKqF6DJlVMqxF6oWoMpeqF6xFqplQZM6oWrHlVuVBnt6hlYMpgjcf7jqK7h7M++66m2NPcPGuySd9huhPUgbg9R9K4PlXr7L7VbT3BcUkREwYO24IPmDuKmj6pcVGu8fdi3qlxuIjjoGUNHqJ5Vl7l96019gGR4igZR8wPJwPI9R0P2qQlayOK9rezAgHwncAzwP722fqG4o9AwqO6nsTXadi2DkyIey2UeZFm5sgPXGSa+h30qnpXg1PYqN0FSJHzwmrt5CUh1GICzavxJhiHj4Ty28451mZgYya25WWPjp4bG5BkC+eYYE/CvM12DtfuLZvKVe2jDyZQR+DUO7S9mJSTZe4nXEnxE9OF5IHopFSERGMFhjctqeNsz4iYzIm40vwn6bCfKgDc1UjM87DDHbmpRpchx5DmT9a9Wq7u63TzwFgTJawQrGfiBt3NgD6Ma1p1K5lXCrcPANn092BJBn4rhHpsfptUiMogksuBLQqsofTXsd8WI3dmUyDyBHpzyXXCmGI2lRbvjCW2zRWUEmYBEzy+1WNeA+ZSOSpfGAZyIZFdZZpAEHfr9BcJQBT4qKFBP/y22n4HwUm4SNwZI5/eoqsFBE3VVQDyF62SfgfBZfrByI5/eqWLQEBUA5sw07QBzzU6ddtjxCT0j622bPIKqySzMNOSu/N1OnX6giT06dRIc45I7MRAM2b2I/dvgvoApkjn9qIrObY+7ZmIJ3Nm6IgI2C7EEDEyY/lV1zdTmTHwhNQivCj4gHtwqlDLAkk7j61bcYkENlElRbvotwAfOoa3wjeWEk8vuLxKzjkAoULj/wC4tZH4GKDZFOwPlv8AUhcWK7jIRsNjqLOceQgKrD8Efm3RWAzKqYEbKDbusykeTWtlVl5bedWWkUngCkKpk6e4MgPmVrTe7Vk5gb8+R5VIe6mja9eyYlj1JAknqSBtNXB0buh2bgg2qXKK8HZWmxQCthW2ilKUClKUFrrIqJd6+763kYETIqX1h1FkMIoPnHt7shwTsfFt9Y3uJ0Ij5h/XzFaS3dkf3/cV2Pvp3bJ94gh13U/zB9D/AL9K5P2to8G8VQQjEhlPyN1U+W/8ftVweYvQ3TAEmBMCdhMTA6TA/FYiatyrQy5VaWrHlVMqDIWqmVY8qplQZC1UyrHlVMqDIWq3KrMqpNBflTKrBJqx7yj1+n9f/NQZZrDqrsL0k7c+Vemx2feuDKBbTqz8Ij77n+VSHsTucXIKWy5/XeBW2PVbXNtx128jSjY9ydZc0duzcQlWALkNsONixVh5QYNd27G7YTVWUvJsHEifwd+okc+tc+7B7iCQ96brDfjHAD6W+XPqZPrXRNFp8RFZHspSlBQrWJ9MD0rNSg1mo7GRugrQdq9ybN1SrIrA8wwBH4NTKqFaDjnaPsvCb2GuWvRTkm3TBpAH+GKjGo7r6zTTFtXWSzeAfCZieeVtjB/zV9DPpweleLUdkI3QVIR86PqQThdAVyceMPpnAX4SsfGRy2MGazs8iMjBELbvorLv+8UBOh57k8vKTXZ+0+5lq4CCikHmCAR+KhvaPsvVZNhrlr0Q8P8A22lR9gKnKRDIKCBmgXHdffW5P7t/DXkNwp/s1ZbUMeFVbHJm/Z7mLDc5obMhB1YSTvXt1fdLWaeIRbiiT7omyxnnNucXM+ZFau9q4IW+uLSN76eGwIELgVGLGBjseXptUiPSTn8TB2kHjUC6IEKwxAXccJjyPrXTO4nZUKGIqBdiaZr9xf3uI3C3CpK+gK7RMkfWu0d3dBgg2q4uN3aSBV9BStKUpSgUpSgUpSg8HaWiDqRFci74dgeEzPjNt9ro9Ojj1HX0+ldrYVoO3+yBcQ7UHzjq9IbTm23LmreY6H/Q/SvKxqYd4uwSjGyduZsMennbJ8oG3p/hqJXEJmRDLsQee3+orQxFqplVk0mguyplVk0pRdNUmmPU7DzP971RXk4opZjygEn7Ab1KLgDVpugbDiP8P962FnsJyQLzYk8raDO4emyLMDcb7x1ipd2H3Hut8CeCD8xh7x+5lU/iPSghlrsi64BuEWlPIN8R9BbG5P13qUdh9yrjEG3ax/8AsvjJunw2hGO07mCPI10nsL2f2rRyxljzZiWY9YyO8b8uVS/R9jog5CoIL2J7PEUh7k3HHzXIJH0EQv2Aqa6HsJEHIVtUsgVkoMVvTgVlilKBSlKBSlKBSlKBSlKChFY3sA9Ky0oNdqOyUboK02u7oWnkFQQehEipVVCKCHdidx7GmJNq2qZRIUQNpjbkOZ5VLNPZxEVlxqtApSlApSlApSlApSlAqy7bkVfSggnfLu2LqHaDzBHMEbgj71x/trQMCXiLlva6AIkdHA8o/p8pr6S1mmDAiuXd9e7rKfGtjiWZA+deq/09fqaDj+oQCDtxdP51iitv2p3ca4Q9llxI4UaVjzAMfwMRXh0vYOqDEYEbEBslx+szNVYwFY5mP5/iq2Fe4cbSFj9J/PQfetx2b3bDmBlfadxb2tgz81w89+g39KnHY3cC64HikIv/AA7MovTm/wATbz+kb7iiIBpe75ZouF7j/wDDs8TecM52T7wPWpr2H3FvOIIWyn6be7n/ABXSPLyG3nXR+xu5tqyoVUVQOgAAqR6fs9V5CoIl2F3FtWRwoBO5PMsfNmO7H1NSnS9lqg5V7lQCrqCxbYFX0pQKUpQKUpQKUpQKUpQKUpQKUpQKUpQKUpQKUpQKUpQKUpQKUpQKUpQKUpQUIrWdq9mi4pEVtKoVmg45213N1Fu6Tp0Rg5lg7FQp6sIBmRzHmPUmsnZ3s6a4QdQxuD9AGNr/ACTxf9RNdYfSKelXJpwOlBH+y+61u2AAoEeQre2NEq9K9AFVoKBarSlApSlApSlApSlApSlApSlApSlApSlApSlApSlApSlApSlApSlApSl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wgHBgkIBwgKCgkLDSAPDQwMGRsUFRAWICklLSwdHyUrMjIsJDIxJyQrKz0xNDQsOTouLyU4ODgtPTQwMzABCgoKDQwNGg8PGjclHyQ3Nzc4NzQ3Nzc3NDU3NDQ3NDQ0NDQ0NzQ0NDQ1Nzg0ODQ0Nzc3LDQ0NzQ3Nzc3NDQ3LP/AABEIAE0ATAMBIgACEQEDEQH/xAAbAAADAAMBAQAAAAAAAAAAAAAFBgcAAwQCCP/EADcQAAEDAgQDBgQFAwUAAAAAAAECAwQFEQAGEiExQVETFCJhcYEHFTKRI0JSobEWJMEzRGKSsv/EABkBAQEAAwEAAAAAAAAAAAAAAAMEAQIFAP/EACgRAAICAQMDAwQDAAAAAAAAAAECAAMRBBIhEzFBscHwFDJhcSJRUv/aAAwDAQACEQMRAD8AuOMxmEDNuZozsFx155SaRcobbaNnKiocQk8m+RPP047ohc4E1ZgBD07NDQDopaESUsmz0txQbjNHoV8z5C+Eyp59jBRS5WZUk8C3TEBpH/dVz9rYUMwu1OrUqPV31sfL0O9i1DjH8OJbgFAcCcbqzAFYj0OfS4zTXe090caaFkNvJ5+VxvfHQTTouMwDYx7Qs/mxbUNqaul1QxHlFLTzk1zxkdLHljexnDsAy6/Hr8MPp1MuNvd4QtPM2Xe9sLEh1tzI8OOHWu3YqCyWtSdWlQ4242vzwT76yrLEuO4+lMmiLSuIpkjxpdGggEdFG5whrX+vM13GPVEziuWoJhzI1V2/0FDu8m3kD4VexGGylVaHVULMVw9o0dLrLg0uNHopJ3GIHQaTHnUasTZJU2YaWzHdvoAWpRHE8evXpg5Q803nNRqnPSJLHgiVhF7gfodvYrQfPhx88BbpVOdvj5895utp8y3YzAqh1b5gHY8hKWp8e3btA3FjwWk80q5H1HLBXEBBBwZQDmLecJqewFOU8WWXWy7NeGxbjJ+q3mr6R6nEtajSM3y5NQWYjLASY8OM66lvsE28JSOdufU+mDfxFqZ7lUFJVZc2Z3Ucj2LPEehXfCW9TKP/AEwif8zQuqKd0qgm1wnr19+GOnp69qZ8mS2NkwlDiVfKLherNPCqXMBYks60LS+LHYWJ3B3vywKp7VUrDppNHbkKZdc191QSUJvzWeluZwx5ZybUM1OMyZLRgU1KRqct4pChtqSD1HP+cV6iUWn0OII1NjpaR+Y8VLPUnnj1uoWv8tPLWW/UnSPhEo01JVU9M+11AJu0PLr74Ta5lCvUAlUqEtbA/wBxHu4j3tuPcY+g5EliM0t2Q8202hOpa3CEhI6knhgY3meiSI0p6LUo0lEZrtXQyoLIR1FuIPI8MTJrbAeeYppU9pCna+qTQJdPfQpT8iQh0vA+EpRfw6eA43288eagaH8gp4gh/wCa6v7vXfRax4cuNv3w+5yZpMiKuTLy05DkImNx3llQQUJdtZzwXChc29cDGcsIi5mi0pUSOkyYrkhgOgqUpTawNBJPNG/2w41dQGcGH0mnjIlddcaQ1crn0pBcYtxfi/nZPW2yh6euLJHfbksNvsqC23EhSVDgQcTihsrgZilZYngdv3xE2C6AGy9G/MnwgA6bWI53w15dktQWJdOkOpR3OUppvWQLtmyk/YKt7YltcWksoiqCvBk2qlKk5jZy3GYlRG35Edb+h1R1qUtRUTYAmw6mw88estUmgUeuUtjMKH3ZFQKhDVISG2O0SbaFC5Oq+wvztgyofKv6Sl7AU+quUx9Y/SsqQB99JwbzFl+HWku06eylLTkhSG3k2C2StOoLT0IWn98Zs1DjKA4Ewta9zMkV6rorNGpqhDjN1HtWStsFZadbSogC9gRtfgMaMrT5taYRErT7yapBmuRZrbZKEruhRBsORFiMLkz5xFpEVVXZW9VKHXm1lbKSpUpo2utIFybo4+YVh1XQl/1xDzDCJEd+KW5aeGpQ+hRB8iocOeJosVvh8iLNcXTJ0V1yfCafivTXUq/uEhekpKzsu40qty2wCyoI1RqlPo9aS7HbapUmkpc5TNKrFNxwICSQOZ39XlrLFZRMroYkwosWoyw82qyluNCyQoDgBqCfO1+ePFUyMpUeWuGtuVJeqHzBtMlSmgy7w8CkbjYb8b49PRYnxa/EolTy/VZ7dUp8imLmUubwcSpgpUEL+438vsarVQExnI+ZIKXpZbk6HUxEqeUG3EELNk3OxAv64CGtVnJpUvMOVkGGfwu8JWXG0pUR4QdwkE24hNzbG6tfEnvNM0USKuOnRd0DYoF7bkbJF9ttz5Y3qQ2NtES2pq06h5H4MO58nRYlcy7WESoraoD6w+XF2V2a0i6NIuongbW2tva+FL4jVQfP25MBw9jLiofB3F73F7egGEiXIemOFx5RWs7DyvyGKBXMszKrLaTFQXEwYzcVSh+oJCj/AOsdFKEoYEmRFy4jLmthpliuwZELvbUhAqDLQUUHUmwUUkbgpsFe+J3IzvVH4wZKGFjtQ8XHgXFlY4Kvw25YtWYqe/Miofgae/xF9rH17JWeaFeSht++I3VaLToFUZqbzEpVAfcOttvZyO5zZX0sdvTh5lpum33DJm1m4dpzqzRmdAZqEmZJUy8r8NavClRTyBFuGG2gfFFQKGqqgK5ajZJ+/D76fXABVYVm3sKLHp3YvyXkpFlXajMo38Atttck88A63RV059ju61yI0vUYqikpWsA2+nz5dfLFJrrf+LjBhbmHIMv1KrtOqyf7OSkuWuWl+FY9j/I2x5rtdg0SP2ktzxkXQ0m2pVufkPM2GPnpiVNpb6U/iNqbN+zcBFvbiPa2OqU/Vq9MZjlt1x54hKG1E3cI6k8f8YD6Ibs54idY47czr+I2dJNfgSI4Notx4R9PEcOvqfYDHVkpLUNgy2K7FZfeTokQnWVu3bvsTYH+CBzwCqsB7L6Yk2osxZcVxy+gHWhYSoBSFcLEYKVumUhBS9Q5LzckrSE08grUSrcFtY4j/O18ZKJ1gq9se8dXP0rA/wCh6GEG4lOqeaorUeNGZai3kzpEYnsltpsbgH6ehHU4reV460UvvEhGl+Y6qS4k8U6uA9k2HthKyll54uLhSVFyS6pL1Yf46QN0RweZ5q8tuYxTQLCw4YDU2Zwoh1r5mYXcwUFUgvSqe004t5OmVDe2alp6H9Kuivv5MWMxMrFTkRCMyMNUeZSJMt7LbKnkOJCZMF7wzYybglI/UDa1xe4wOjVhT2a6xOd7ZuU7EeFPbk+FTbpHhSL8Da9vP1xaqlSYVTSnvbIUtH0OpJStHoobjC5X6AtmE689JZnsNp1dlUWkuk+WoFJ+98WpqA33DmCayO0nYegRarlONOcQtUMDvyleIIKjcBR522v0xwV2PKhw25Mie4qQ1UVpbZXbwfm1pN7kHbljfJqeX2nShzKsckHfsnVoH23wdymin1iWlmnUamwVW2deQqQoW6XIxSTtG4j0hYzxOLMDy8603ulOo5lOKaCxII7BEN0kaiVnZaSd/Xrg3lHLTjegU54yJSUdm7V1j8KOn9EcH6j/AMuA/bDqzllhYT8zkvTgncNLshkHyQmw+98G0IShIQhISkCwA2Axz3tXOVlalthQ9icznpsCPTYiI0VGlCdyTuVE8STzJx1YzGYnJzM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C:\Users\awong\AppData\Local\Temp\notes142542\~b514198.TMP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38200" y="2209800"/>
            <a:ext cx="37898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How to start</a:t>
            </a:r>
            <a:r>
              <a:rPr lang="en-US" sz="4400" b="1" dirty="0" smtClean="0"/>
              <a:t>?</a:t>
            </a:r>
            <a:endParaRPr lang="en-US" sz="4400" dirty="0"/>
          </a:p>
        </p:txBody>
      </p:sp>
      <p:sp>
        <p:nvSpPr>
          <p:cNvPr id="17" name="Rectangle 16"/>
          <p:cNvSpPr/>
          <p:nvPr/>
        </p:nvSpPr>
        <p:spPr>
          <a:xfrm>
            <a:off x="11865274" y="2209800"/>
            <a:ext cx="30716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Resources</a:t>
            </a:r>
            <a:endParaRPr lang="en-US" sz="4400" dirty="0"/>
          </a:p>
        </p:txBody>
      </p:sp>
      <p:sp>
        <p:nvSpPr>
          <p:cNvPr id="22" name="Rectangle 21"/>
          <p:cNvSpPr/>
          <p:nvPr/>
        </p:nvSpPr>
        <p:spPr>
          <a:xfrm>
            <a:off x="990600" y="2971800"/>
            <a:ext cx="8991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en-US" sz="3200" dirty="0" smtClean="0"/>
              <a:t>Download &amp; install the free, 45-day evaluation. You can get it via LabVIEW </a:t>
            </a:r>
            <a:r>
              <a:rPr lang="en-US" sz="3200" dirty="0" err="1" smtClean="0"/>
              <a:t>MakerHub</a:t>
            </a:r>
            <a:r>
              <a:rPr lang="en-US" sz="3200" dirty="0" smtClean="0"/>
              <a:t> (</a:t>
            </a:r>
            <a:r>
              <a:rPr lang="en-US" sz="3200" dirty="0" smtClean="0">
                <a:hlinkClick r:id="rId2"/>
              </a:rPr>
              <a:t>https://</a:t>
            </a:r>
            <a:r>
              <a:rPr lang="en-US" sz="3200" dirty="0" smtClean="0">
                <a:hlinkClick r:id="rId2"/>
              </a:rPr>
              <a:t>www.labviewmakerhub.com/doku.php?id=libraries:labview:start</a:t>
            </a:r>
            <a:r>
              <a:rPr lang="en-US" sz="3200" dirty="0" smtClean="0"/>
              <a:t>)</a:t>
            </a:r>
            <a:endParaRPr lang="en-US" sz="3200" dirty="0" smtClean="0"/>
          </a:p>
          <a:p>
            <a:pPr marL="742950" indent="-742950" algn="l">
              <a:buFont typeface="+mj-lt"/>
              <a:buAutoNum type="arabicPeriod"/>
            </a:pPr>
            <a:r>
              <a:rPr lang="en-US" sz="3200" dirty="0" smtClean="0"/>
              <a:t>Purchase LabVIEW Home Bundle here. You'll receive a packet of info including a key you can use to unlock your trial version. </a:t>
            </a: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Drag-and-drop </a:t>
            </a: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interaction for quickly building graphical user </a:t>
            </a: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interfaces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Learn how to use LabVIEW through tutorials</a:t>
            </a:r>
            <a:endParaRPr lang="en-US" sz="3200" dirty="0" smtClean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0186453"/>
              </p:ext>
            </p:extLst>
          </p:nvPr>
        </p:nvGraphicFramePr>
        <p:xfrm>
          <a:off x="11963400" y="3048000"/>
          <a:ext cx="11582400" cy="7742943"/>
        </p:xfrm>
        <a:graphic>
          <a:graphicData uri="http://schemas.openxmlformats.org/drawingml/2006/table">
            <a:tbl>
              <a:tblPr firstRow="1" bandRow="1">
                <a:tableStyleId>{C7B018BB-80A7-4F77-B60F-C8B233D01FF8}</a:tableStyleId>
              </a:tblPr>
              <a:tblGrid>
                <a:gridCol w="4038600"/>
                <a:gridCol w="7543800"/>
              </a:tblGrid>
              <a:tr h="350520">
                <a:tc gridSpan="2"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Resources</a:t>
                      </a:r>
                      <a:endParaRPr lang="en-US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3600" dirty="0"/>
                    </a:p>
                  </a:txBody>
                  <a:tcPr anchor="ctr"/>
                </a:tc>
              </a:tr>
              <a:tr h="576706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High-resolution</a:t>
                      </a:r>
                      <a:r>
                        <a:rPr lang="en-US" sz="2800" baseline="0" dirty="0" smtClean="0"/>
                        <a:t> picture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hlinkClick r:id="rId3"/>
                        </a:rPr>
                        <a:t>https://www.flickr.com/photos/127815101@N07/16983409908/in/album-72157650774599421/</a:t>
                      </a:r>
                      <a:endParaRPr lang="en-US" sz="2800" dirty="0" smtClean="0"/>
                    </a:p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/>
                    </a:p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hlinkClick r:id="rId4"/>
                        </a:rPr>
                        <a:t>https://www.flickr.com/photos/127815101@N07/17170557031/in/album-72157650774599421/</a:t>
                      </a:r>
                      <a:endParaRPr lang="en-US" sz="2800" b="0" dirty="0" smtClean="0"/>
                    </a:p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 smtClean="0"/>
                    </a:p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/>
                        <a:t>https://www.flickr.com/photos/127815101@N07/16983409758/in/album-72157650774599421/</a:t>
                      </a:r>
                    </a:p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 anchor="ctr"/>
                </a:tc>
              </a:tr>
              <a:tr h="580143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LabVIEW</a:t>
                      </a:r>
                      <a:r>
                        <a:rPr lang="en-US" sz="2800" baseline="0" dirty="0" smtClean="0"/>
                        <a:t> Tutorials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aseline="0" dirty="0" smtClean="0">
                          <a:hlinkClick r:id="rId5"/>
                        </a:rPr>
                        <a:t>http://www.learnni.com/getting-started</a:t>
                      </a:r>
                      <a:endParaRPr lang="en-US" sz="2800" baseline="0" dirty="0" smtClean="0"/>
                    </a:p>
                    <a:p>
                      <a:pPr algn="l"/>
                      <a:r>
                        <a:rPr lang="en-US" sz="2800" baseline="0" dirty="0" smtClean="0">
                          <a:hlinkClick r:id="rId6"/>
                        </a:rPr>
                        <a:t>https://www.labviewmakerhub.com/doku.php?id=learn:tutorials:labview:basics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baseline="0" dirty="0" smtClean="0"/>
                    </a:p>
                  </a:txBody>
                  <a:tcPr anchor="ctr"/>
                </a:tc>
              </a:tr>
              <a:tr h="580143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Community</a:t>
                      </a:r>
                      <a:r>
                        <a:rPr lang="en-US" sz="2800" baseline="0" dirty="0" smtClean="0"/>
                        <a:t> Site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aseline="0" dirty="0" smtClean="0"/>
                        <a:t>https://www.labviewmakerhub.com/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838200" y="8686800"/>
            <a:ext cx="10896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Note:</a:t>
            </a:r>
            <a:r>
              <a:rPr lang="en-US" sz="2000" dirty="0" smtClean="0"/>
              <a:t> </a:t>
            </a:r>
            <a:r>
              <a:rPr lang="en-US" sz="2000" i="1" dirty="0" smtClean="0"/>
              <a:t>This software is licensed for personal, non-commercial, non-industrial, non-academic purposes. Applications may be distributed only for non-commercial, non-industrial, non-academic purposes. </a:t>
            </a:r>
            <a:br>
              <a:rPr lang="en-US" sz="2000" i="1" dirty="0" smtClean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This program does not include a Standard Service Program contract from NI and is therefore not eligible for direct phone or email support from NI engineers. However, support can be found on the LabVIEW </a:t>
            </a:r>
            <a:r>
              <a:rPr lang="en-US" sz="2000" i="1" dirty="0" err="1" smtClean="0"/>
              <a:t>MakerHub</a:t>
            </a:r>
            <a:r>
              <a:rPr lang="en-US" sz="2000" i="1" dirty="0" smtClean="0"/>
              <a:t> forums. (http://www.digilentinc.com/Products/labviewmakerhub.com/forums </a:t>
            </a:r>
            <a:r>
              <a:rPr lang="en-US" sz="2000" i="1" dirty="0" smtClean="0"/>
              <a:t>) 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Students: You may be eligible for LabVIEW Student Edition, which includes the LEGO MINDSTORMS system and a free 6-month license key. 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PT Sans"/>
        <a:ea typeface="PT Sans"/>
        <a:cs typeface="PT Sans"/>
      </a:majorFont>
      <a:minorFont>
        <a:latin typeface="PT Sans"/>
        <a:ea typeface="PT Sans"/>
        <a:cs typeface="PT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PT Sans"/>
        <a:ea typeface="PT Sans"/>
        <a:cs typeface="PT Sans"/>
      </a:majorFont>
      <a:minorFont>
        <a:latin typeface="PT Sans"/>
        <a:ea typeface="PT Sans"/>
        <a:cs typeface="PT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288</Words>
  <Application>Microsoft Office PowerPoint</Application>
  <PresentationFormat>Custom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White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Larissa Swanland</dc:creator>
  <cp:lastModifiedBy>Alex Wong</cp:lastModifiedBy>
  <cp:revision>104</cp:revision>
  <dcterms:modified xsi:type="dcterms:W3CDTF">2015-06-22T18:17:37Z</dcterms:modified>
</cp:coreProperties>
</file>